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1"/>
  </p:sldMasterIdLst>
  <p:notesMasterIdLst>
    <p:notesMasterId r:id="rId92"/>
  </p:notesMasterIdLst>
  <p:sldIdLst>
    <p:sldId id="273" r:id="rId2"/>
    <p:sldId id="416" r:id="rId3"/>
    <p:sldId id="415" r:id="rId4"/>
    <p:sldId id="413" r:id="rId5"/>
    <p:sldId id="419" r:id="rId6"/>
    <p:sldId id="389" r:id="rId7"/>
    <p:sldId id="309" r:id="rId8"/>
    <p:sldId id="291" r:id="rId9"/>
    <p:sldId id="292" r:id="rId10"/>
    <p:sldId id="294" r:id="rId11"/>
    <p:sldId id="295" r:id="rId12"/>
    <p:sldId id="422" r:id="rId13"/>
    <p:sldId id="398" r:id="rId14"/>
    <p:sldId id="411" r:id="rId15"/>
    <p:sldId id="393" r:id="rId16"/>
    <p:sldId id="418" r:id="rId17"/>
    <p:sldId id="417" r:id="rId18"/>
    <p:sldId id="394" r:id="rId19"/>
    <p:sldId id="395" r:id="rId20"/>
    <p:sldId id="396" r:id="rId21"/>
    <p:sldId id="397" r:id="rId22"/>
    <p:sldId id="280" r:id="rId23"/>
    <p:sldId id="345" r:id="rId24"/>
    <p:sldId id="346" r:id="rId25"/>
    <p:sldId id="347" r:id="rId26"/>
    <p:sldId id="348" r:id="rId27"/>
    <p:sldId id="349" r:id="rId28"/>
    <p:sldId id="350" r:id="rId29"/>
    <p:sldId id="351" r:id="rId30"/>
    <p:sldId id="352" r:id="rId31"/>
    <p:sldId id="353" r:id="rId32"/>
    <p:sldId id="354" r:id="rId33"/>
    <p:sldId id="355" r:id="rId34"/>
    <p:sldId id="312" r:id="rId35"/>
    <p:sldId id="297" r:id="rId36"/>
    <p:sldId id="299" r:id="rId37"/>
    <p:sldId id="315" r:id="rId38"/>
    <p:sldId id="369" r:id="rId39"/>
    <p:sldId id="370" r:id="rId40"/>
    <p:sldId id="371" r:id="rId41"/>
    <p:sldId id="372" r:id="rId42"/>
    <p:sldId id="373" r:id="rId43"/>
    <p:sldId id="374" r:id="rId44"/>
    <p:sldId id="375" r:id="rId45"/>
    <p:sldId id="376" r:id="rId46"/>
    <p:sldId id="377" r:id="rId47"/>
    <p:sldId id="378" r:id="rId48"/>
    <p:sldId id="379" r:id="rId49"/>
    <p:sldId id="298" r:id="rId50"/>
    <p:sldId id="300" r:id="rId51"/>
    <p:sldId id="277" r:id="rId52"/>
    <p:sldId id="380" r:id="rId53"/>
    <p:sldId id="381" r:id="rId54"/>
    <p:sldId id="382" r:id="rId55"/>
    <p:sldId id="383" r:id="rId56"/>
    <p:sldId id="384" r:id="rId57"/>
    <p:sldId id="385" r:id="rId58"/>
    <p:sldId id="386" r:id="rId59"/>
    <p:sldId id="387" r:id="rId60"/>
    <p:sldId id="388" r:id="rId61"/>
    <p:sldId id="391" r:id="rId62"/>
    <p:sldId id="310" r:id="rId63"/>
    <p:sldId id="278" r:id="rId64"/>
    <p:sldId id="338" r:id="rId65"/>
    <p:sldId id="339" r:id="rId66"/>
    <p:sldId id="340" r:id="rId67"/>
    <p:sldId id="341" r:id="rId68"/>
    <p:sldId id="342" r:id="rId69"/>
    <p:sldId id="343" r:id="rId70"/>
    <p:sldId id="344" r:id="rId71"/>
    <p:sldId id="311" r:id="rId72"/>
    <p:sldId id="283" r:id="rId73"/>
    <p:sldId id="356" r:id="rId74"/>
    <p:sldId id="357" r:id="rId75"/>
    <p:sldId id="358" r:id="rId76"/>
    <p:sldId id="359" r:id="rId77"/>
    <p:sldId id="360" r:id="rId78"/>
    <p:sldId id="361" r:id="rId79"/>
    <p:sldId id="362" r:id="rId80"/>
    <p:sldId id="363" r:id="rId81"/>
    <p:sldId id="364" r:id="rId82"/>
    <p:sldId id="365" r:id="rId83"/>
    <p:sldId id="366" r:id="rId84"/>
    <p:sldId id="367" r:id="rId85"/>
    <p:sldId id="368" r:id="rId86"/>
    <p:sldId id="313" r:id="rId87"/>
    <p:sldId id="421" r:id="rId88"/>
    <p:sldId id="420" r:id="rId89"/>
    <p:sldId id="314" r:id="rId90"/>
    <p:sldId id="410" r:id="rId9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22" autoAdjust="0"/>
    <p:restoredTop sz="81182" autoAdjust="0"/>
  </p:normalViewPr>
  <p:slideViewPr>
    <p:cSldViewPr snapToObjects="1" showGuides="1">
      <p:cViewPr varScale="1">
        <p:scale>
          <a:sx n="67" d="100"/>
          <a:sy n="67" d="100"/>
        </p:scale>
        <p:origin x="-226" y="-91"/>
      </p:cViewPr>
      <p:guideLst>
        <p:guide orient="horz" pos="2160"/>
        <p:guide pos="2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80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E0160B-3B19-0044-8D37-7D3A126E0069}" type="datetimeFigureOut">
              <a:rPr lang="en-US" smtClean="0"/>
              <a:pPr/>
              <a:t>6/14/2011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5ED3A-1F16-164C-B0D8-C4E1C02458A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dirty="0" smtClean="0"/>
              <a:t>Introduce yourself and </a:t>
            </a:r>
            <a:r>
              <a:rPr lang="en-US" dirty="0" err="1" smtClean="0"/>
              <a:t>NetSafe</a:t>
            </a:r>
            <a:r>
              <a:rPr lang="en-US" baseline="0" dirty="0" smtClean="0"/>
              <a:t> Utah. Explain that there is a </a:t>
            </a:r>
            <a:r>
              <a:rPr lang="en-US" baseline="0" dirty="0" err="1" smtClean="0"/>
              <a:t>NetSafe</a:t>
            </a:r>
            <a:r>
              <a:rPr lang="en-US" baseline="0" dirty="0" smtClean="0"/>
              <a:t> Utah web site where you can find many of the videos that you see today and other valuable resources.</a:t>
            </a:r>
          </a:p>
          <a:p>
            <a:pPr>
              <a:buFontTx/>
              <a:buNone/>
            </a:pPr>
            <a:endParaRPr lang="en-US" baseline="0" dirty="0" smtClean="0"/>
          </a:p>
          <a:p>
            <a:pPr>
              <a:buFontTx/>
              <a:buNone/>
            </a:pPr>
            <a:r>
              <a:rPr lang="en-US" dirty="0" smtClean="0"/>
              <a:t>Here are some good questions to start out the presentation:</a:t>
            </a:r>
          </a:p>
          <a:p>
            <a:pPr>
              <a:buFont typeface="Arial"/>
              <a:buChar char="•"/>
            </a:pPr>
            <a:endParaRPr lang="en-US" dirty="0" smtClean="0"/>
          </a:p>
          <a:p>
            <a:pPr>
              <a:buFont typeface="Arial"/>
              <a:buChar char="•"/>
            </a:pPr>
            <a:r>
              <a:rPr lang="en-US" dirty="0" smtClean="0"/>
              <a:t>Raise</a:t>
            </a:r>
            <a:r>
              <a:rPr lang="en-US" baseline="0" dirty="0" smtClean="0"/>
              <a:t> your hand if you have a computer with Internet access at home?</a:t>
            </a:r>
          </a:p>
          <a:p>
            <a:pPr>
              <a:buFont typeface="Arial"/>
              <a:buChar char="•"/>
            </a:pPr>
            <a:r>
              <a:rPr lang="en-US" baseline="0" dirty="0" smtClean="0"/>
              <a:t>Even if you don’t have a computer at home you probably have a friend who does, the public libraries do, and your school does.</a:t>
            </a:r>
          </a:p>
          <a:p>
            <a:pPr>
              <a:buFont typeface="Arial"/>
              <a:buChar char="•"/>
            </a:pPr>
            <a:r>
              <a:rPr lang="en-US" baseline="0" dirty="0" smtClean="0"/>
              <a:t>Who likes to play games, listen to music, or watch videos on the Internet?</a:t>
            </a:r>
          </a:p>
          <a:p>
            <a:pPr>
              <a:buFont typeface="Arial"/>
              <a:buChar char="•"/>
            </a:pPr>
            <a:r>
              <a:rPr lang="en-US" baseline="0" dirty="0" smtClean="0"/>
              <a:t>The Internet is a fun place to spend time, but we also need to be careful.</a:t>
            </a:r>
          </a:p>
          <a:p>
            <a:pPr>
              <a:buFont typeface="Arial"/>
              <a:buChar char="•"/>
            </a:pPr>
            <a:r>
              <a:rPr lang="en-US" baseline="0" dirty="0" smtClean="0"/>
              <a:t>Just like your mom and dad follow rules when they drive a car on the road to be safe, we need to follow rules on the Internet to be safe.</a:t>
            </a:r>
          </a:p>
          <a:p>
            <a:endParaRPr lang="en-US" dirty="0"/>
          </a:p>
        </p:txBody>
      </p:sp>
      <p:sp>
        <p:nvSpPr>
          <p:cNvPr id="4" name="Slide Number Placeholder 3"/>
          <p:cNvSpPr>
            <a:spLocks noGrp="1"/>
          </p:cNvSpPr>
          <p:nvPr>
            <p:ph type="sldNum" sz="quarter" idx="10"/>
          </p:nvPr>
        </p:nvSpPr>
        <p:spPr/>
        <p:txBody>
          <a:bodyPr/>
          <a:lstStyle/>
          <a:p>
            <a:fld id="{3C05ED3A-1F16-164C-B0D8-C4E1C02458A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3:00 minutes.</a:t>
            </a:r>
          </a:p>
          <a:p>
            <a:r>
              <a:rPr lang="en-US" dirty="0" smtClean="0"/>
              <a:t>You can preface the video by asking parents</a:t>
            </a:r>
            <a:r>
              <a:rPr lang="en-US" baseline="0" dirty="0" smtClean="0"/>
              <a:t> to think about the profile of a teen.</a:t>
            </a:r>
            <a:endParaRPr lang="en-US" dirty="0" smtClean="0"/>
          </a:p>
          <a:p>
            <a:r>
              <a:rPr lang="en-US" dirty="0" smtClean="0"/>
              <a:t>At the end, review things</a:t>
            </a:r>
            <a:r>
              <a:rPr lang="en-US" baseline="0" dirty="0" smtClean="0"/>
              <a:t> that we can learn from this video.</a:t>
            </a:r>
          </a:p>
          <a:p>
            <a:pPr>
              <a:buFontTx/>
              <a:buChar char="-"/>
            </a:pPr>
            <a:r>
              <a:rPr lang="en-US" baseline="0" dirty="0" smtClean="0"/>
              <a:t>Why would Julie run away with a 56 year old man?</a:t>
            </a:r>
          </a:p>
          <a:p>
            <a:pPr>
              <a:buFontTx/>
              <a:buChar char="-"/>
            </a:pPr>
            <a:r>
              <a:rPr lang="en-US" baseline="0" dirty="0" smtClean="0"/>
              <a:t>How did Tom gain Julie’s trust?</a:t>
            </a:r>
          </a:p>
          <a:p>
            <a:pPr>
              <a:buFontTx/>
              <a:buChar char="-"/>
            </a:pPr>
            <a:r>
              <a:rPr lang="en-US" baseline="0" dirty="0" smtClean="0"/>
              <a:t>How much time did Julie spend on the computer each day.</a:t>
            </a:r>
          </a:p>
          <a:p>
            <a:pPr>
              <a:buFontTx/>
              <a:buNone/>
            </a:pPr>
            <a:r>
              <a:rPr lang="en-US" baseline="0" dirty="0" smtClean="0"/>
              <a:t>-Where was her computer located?</a:t>
            </a:r>
          </a:p>
          <a:p>
            <a:pPr>
              <a:buFontTx/>
              <a:buNone/>
            </a:pPr>
            <a:r>
              <a:rPr lang="en-US" baseline="0" dirty="0" smtClean="0"/>
              <a:t>-Who did Julie trust more than anyone else in the world?</a:t>
            </a:r>
          </a:p>
          <a:p>
            <a:pPr>
              <a:buFontTx/>
              <a:buNone/>
            </a:pPr>
            <a:r>
              <a:rPr lang="en-US" baseline="0" dirty="0" smtClean="0"/>
              <a:t>-Did running away solve Julie’s problems?</a:t>
            </a:r>
          </a:p>
          <a:p>
            <a:pPr>
              <a:buFontTx/>
              <a:buNone/>
            </a:pPr>
            <a:r>
              <a:rPr lang="en-US" baseline="0" dirty="0" smtClean="0"/>
              <a:t>-Did Tom really care </a:t>
            </a:r>
            <a:r>
              <a:rPr lang="en-US" baseline="0" smtClean="0"/>
              <a:t>about Julie?</a:t>
            </a:r>
          </a:p>
          <a:p>
            <a:pPr>
              <a:buFontTx/>
              <a:buNone/>
            </a:pPr>
            <a:endParaRPr lang="en-US" dirty="0"/>
          </a:p>
        </p:txBody>
      </p:sp>
      <p:sp>
        <p:nvSpPr>
          <p:cNvPr id="4" name="Slide Number Placeholder 3"/>
          <p:cNvSpPr>
            <a:spLocks noGrp="1"/>
          </p:cNvSpPr>
          <p:nvPr>
            <p:ph type="sldNum" sz="quarter" idx="10"/>
          </p:nvPr>
        </p:nvSpPr>
        <p:spPr/>
        <p:txBody>
          <a:bodyPr/>
          <a:lstStyle/>
          <a:p>
            <a:fld id="{3C05ED3A-1F16-164C-B0D8-C4E1C02458A7}"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a:ln/>
        </p:spPr>
      </p:sp>
      <p:sp>
        <p:nvSpPr>
          <p:cNvPr id="36867" name="Notes Placeholder 2"/>
          <p:cNvSpPr>
            <a:spLocks noGrp="1"/>
          </p:cNvSpPr>
          <p:nvPr>
            <p:ph type="body" idx="1"/>
          </p:nvPr>
        </p:nvSpPr>
        <p:spPr>
          <a:noFill/>
          <a:ln/>
        </p:spPr>
        <p:txBody>
          <a:bodyPr/>
          <a:lstStyle/>
          <a:p>
            <a:r>
              <a:rPr lang="en-US" smtClean="0">
                <a:latin typeface="Arial" charset="0"/>
                <a:ea typeface="ＭＳ Ｐゴシック" charset="-128"/>
                <a:cs typeface="ＭＳ Ｐゴシック" charset="-128"/>
              </a:rPr>
              <a:t>Review bulleted items.</a:t>
            </a:r>
          </a:p>
        </p:txBody>
      </p:sp>
      <p:sp>
        <p:nvSpPr>
          <p:cNvPr id="36868" name="Slide Number Placeholder 3"/>
          <p:cNvSpPr>
            <a:spLocks noGrp="1"/>
          </p:cNvSpPr>
          <p:nvPr>
            <p:ph type="sldNum" sz="quarter" idx="5"/>
          </p:nvPr>
        </p:nvSpPr>
        <p:spPr>
          <a:noFill/>
        </p:spPr>
        <p:txBody>
          <a:bodyPr/>
          <a:lstStyle/>
          <a:p>
            <a:fld id="{0C06EFD8-6AE1-CB46-B342-4198BDF13584}" type="slidenum">
              <a:rPr lang="en-US" smtClean="0"/>
              <a:pPr/>
              <a:t>14</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05ED3A-1F16-164C-B0D8-C4E1C02458A7}" type="slidenum">
              <a:rPr lang="en-US" smtClean="0"/>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a:t>
            </a:r>
            <a:r>
              <a:rPr lang="en-US" baseline="0" dirty="0" smtClean="0"/>
              <a:t> the concept of how posting a picture is an extension of the fact that most of today’s cell phones have cameras. You may ask, “How many of you have ever taken a picture with a cell phone?”</a:t>
            </a:r>
            <a:endParaRPr lang="en-US" dirty="0"/>
          </a:p>
        </p:txBody>
      </p:sp>
      <p:sp>
        <p:nvSpPr>
          <p:cNvPr id="4" name="Slide Number Placeholder 3"/>
          <p:cNvSpPr>
            <a:spLocks noGrp="1"/>
          </p:cNvSpPr>
          <p:nvPr>
            <p:ph type="sldNum" sz="quarter" idx="10"/>
          </p:nvPr>
        </p:nvSpPr>
        <p:spPr/>
        <p:txBody>
          <a:bodyPr/>
          <a:lstStyle/>
          <a:p>
            <a:fld id="{3C05ED3A-1F16-164C-B0D8-C4E1C02458A7}" type="slidenum">
              <a:rPr lang="en-US" smtClean="0"/>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Posting</a:t>
            </a:r>
            <a:r>
              <a:rPr lang="en-US" baseline="0" dirty="0" smtClean="0"/>
              <a:t> Pictures Online video (2 min 23 sec)</a:t>
            </a:r>
            <a:endParaRPr lang="en-US" dirty="0"/>
          </a:p>
        </p:txBody>
      </p:sp>
      <p:sp>
        <p:nvSpPr>
          <p:cNvPr id="4" name="Slide Number Placeholder 3"/>
          <p:cNvSpPr>
            <a:spLocks noGrp="1"/>
          </p:cNvSpPr>
          <p:nvPr>
            <p:ph type="sldNum" sz="quarter" idx="10"/>
          </p:nvPr>
        </p:nvSpPr>
        <p:spPr/>
        <p:txBody>
          <a:bodyPr/>
          <a:lstStyle/>
          <a:p>
            <a:fld id="{3C05ED3A-1F16-164C-B0D8-C4E1C02458A7}" type="slidenum">
              <a:rPr lang="en-US" smtClean="0"/>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a:t>
            </a:r>
          </a:p>
          <a:p>
            <a:r>
              <a:rPr lang="en-US" dirty="0" smtClean="0"/>
              <a:t>Someone could</a:t>
            </a:r>
            <a:r>
              <a:rPr lang="en-US" baseline="0" dirty="0" smtClean="0"/>
              <a:t> copy and paste a your web site onto another web site or forward it to someone via e-mail. Once you post a picture online you can never get it back.</a:t>
            </a:r>
          </a:p>
          <a:p>
            <a:r>
              <a:rPr lang="en-US" baseline="0" dirty="0" smtClean="0"/>
              <a:t>There are certain photos (nude </a:t>
            </a:r>
            <a:r>
              <a:rPr lang="en-US" baseline="0" dirty="0" err="1" smtClean="0"/>
              <a:t>pics</a:t>
            </a:r>
            <a:r>
              <a:rPr lang="en-US" baseline="0" dirty="0" smtClean="0"/>
              <a:t>) that should never be taken or shared – it’s illegal.</a:t>
            </a:r>
          </a:p>
          <a:p>
            <a:r>
              <a:rPr lang="en-US" baseline="0" dirty="0" smtClean="0"/>
              <a:t>G-rated pictures are okay to post; however, a good rule of thumb is whether your grandmother would approve.</a:t>
            </a:r>
          </a:p>
          <a:p>
            <a:r>
              <a:rPr lang="en-US" baseline="0" dirty="0" smtClean="0"/>
              <a:t>Set your privacy settings accordingly.</a:t>
            </a:r>
          </a:p>
          <a:p>
            <a:r>
              <a:rPr lang="en-US" baseline="0" dirty="0" smtClean="0"/>
              <a:t>Keep personal information out of pictures (e.g., house numbers, school name, and phone number, e-mail address, etc.).</a:t>
            </a:r>
          </a:p>
          <a:p>
            <a:r>
              <a:rPr lang="en-US" baseline="0" dirty="0" smtClean="0"/>
              <a:t>Potential job opportunities could be compromised.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C05ED3A-1F16-164C-B0D8-C4E1C02458A7}" type="slidenum">
              <a:rPr lang="en-US" smtClean="0"/>
              <a:pPr/>
              <a:t>34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Define cyber-bullying.</a:t>
            </a:r>
            <a:endParaRPr lang="en-US" dirty="0"/>
          </a:p>
        </p:txBody>
      </p:sp>
      <p:sp>
        <p:nvSpPr>
          <p:cNvPr id="4" name="Slide Number Placeholder 3"/>
          <p:cNvSpPr>
            <a:spLocks noGrp="1"/>
          </p:cNvSpPr>
          <p:nvPr>
            <p:ph type="sldNum" sz="quarter" idx="10"/>
          </p:nvPr>
        </p:nvSpPr>
        <p:spPr/>
        <p:txBody>
          <a:bodyPr/>
          <a:lstStyle/>
          <a:p>
            <a:fld id="{3C05ED3A-1F16-164C-B0D8-C4E1C02458A7}" type="slidenum">
              <a:rPr lang="en-US" smtClean="0"/>
              <a:pPr/>
              <a:t>35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Words Hurt.</a:t>
            </a:r>
            <a:r>
              <a:rPr lang="en-US" baseline="0" dirty="0" smtClean="0"/>
              <a:t> Don’t be a part of it. (60 seconds)</a:t>
            </a:r>
          </a:p>
          <a:p>
            <a:r>
              <a:rPr lang="en-US" baseline="0" dirty="0" smtClean="0"/>
              <a:t>Produced by Concerned Children’s Advertisers (</a:t>
            </a:r>
            <a:r>
              <a:rPr lang="en-US" baseline="0" dirty="0" err="1" smtClean="0"/>
              <a:t>www.cca-kids.ca</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3C05ED3A-1F16-164C-B0D8-C4E1C02458A7}" type="slidenum">
              <a:rPr lang="en-US" smtClean="0"/>
              <a:pPr/>
              <a:t>36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Define cyber-bullying.</a:t>
            </a:r>
          </a:p>
          <a:p>
            <a:r>
              <a:rPr lang="en-US" dirty="0" smtClean="0"/>
              <a:t>Source:</a:t>
            </a:r>
            <a:r>
              <a:rPr lang="en-US" baseline="0" dirty="0" smtClean="0"/>
              <a:t> </a:t>
            </a:r>
            <a:r>
              <a:rPr lang="en-US" baseline="0" dirty="0" err="1" smtClean="0"/>
              <a:t>http://www.cyberbullying.us/Cyberbullying_Identification_Prevention_Response_Fact_Sheet.pdf</a:t>
            </a:r>
            <a:endParaRPr lang="en-US" baseline="0" dirty="0" smtClean="0"/>
          </a:p>
          <a:p>
            <a:endParaRPr lang="en-US" dirty="0" smtClean="0"/>
          </a:p>
          <a:p>
            <a:r>
              <a:rPr lang="en-US" dirty="0" smtClean="0"/>
              <a:t>Voice inflexion example: “I did not </a:t>
            </a:r>
            <a:r>
              <a:rPr lang="en-US" sz="1400" b="1" i="0" dirty="0" smtClean="0"/>
              <a:t>say I</a:t>
            </a:r>
            <a:r>
              <a:rPr lang="en-US" dirty="0" smtClean="0"/>
              <a:t> stole the </a:t>
            </a:r>
            <a:r>
              <a:rPr lang="en-US" sz="1400" b="1" i="0" dirty="0" smtClean="0"/>
              <a:t>money</a:t>
            </a:r>
            <a:r>
              <a:rPr lang="en-US" dirty="0" smtClean="0"/>
              <a:t>”</a:t>
            </a:r>
            <a:endParaRPr lang="en-US" dirty="0"/>
          </a:p>
        </p:txBody>
      </p:sp>
      <p:sp>
        <p:nvSpPr>
          <p:cNvPr id="4" name="Slide Number Placeholder 3"/>
          <p:cNvSpPr>
            <a:spLocks noGrp="1"/>
          </p:cNvSpPr>
          <p:nvPr>
            <p:ph type="sldNum" sz="quarter" idx="10"/>
          </p:nvPr>
        </p:nvSpPr>
        <p:spPr/>
        <p:txBody>
          <a:bodyPr/>
          <a:lstStyle/>
          <a:p>
            <a:fld id="{3C05ED3A-1F16-164C-B0D8-C4E1C02458A7}" type="slidenum">
              <a:rPr lang="en-US" smtClean="0"/>
              <a:pPr/>
              <a:t>37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steps are what you can do to stop cyber-bullying.</a:t>
            </a:r>
            <a:endParaRPr lang="en-US" dirty="0"/>
          </a:p>
        </p:txBody>
      </p:sp>
      <p:sp>
        <p:nvSpPr>
          <p:cNvPr id="4" name="Slide Number Placeholder 3"/>
          <p:cNvSpPr>
            <a:spLocks noGrp="1"/>
          </p:cNvSpPr>
          <p:nvPr>
            <p:ph type="sldNum" sz="quarter" idx="10"/>
          </p:nvPr>
        </p:nvSpPr>
        <p:spPr/>
        <p:txBody>
          <a:bodyPr/>
          <a:lstStyle/>
          <a:p>
            <a:fld id="{3C05ED3A-1F16-164C-B0D8-C4E1C02458A7}" type="slidenum">
              <a:rPr lang="en-US" smtClean="0"/>
              <a:pPr/>
              <a:t>49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statistics combined</a:t>
            </a:r>
            <a:r>
              <a:rPr lang="en-US" baseline="0" dirty="0" smtClean="0"/>
              <a:t> with the number of children Utah has per capita, we need to be proactive in educating parents and children on being safe online.</a:t>
            </a:r>
            <a:endParaRPr lang="en-US" dirty="0"/>
          </a:p>
        </p:txBody>
      </p:sp>
      <p:sp>
        <p:nvSpPr>
          <p:cNvPr id="4" name="Slide Number Placeholder 3"/>
          <p:cNvSpPr>
            <a:spLocks noGrp="1"/>
          </p:cNvSpPr>
          <p:nvPr>
            <p:ph type="sldNum" sz="quarter" idx="10"/>
          </p:nvPr>
        </p:nvSpPr>
        <p:spPr/>
        <p:txBody>
          <a:bodyPr/>
          <a:lstStyle/>
          <a:p>
            <a:fld id="{3C05ED3A-1F16-164C-B0D8-C4E1C02458A7}"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You may want to say that it is interesting to note how teens will text things that they would never say face to face. Then, review the rule of thumb.</a:t>
            </a:r>
            <a:endParaRPr lang="en-US" dirty="0"/>
          </a:p>
        </p:txBody>
      </p:sp>
      <p:sp>
        <p:nvSpPr>
          <p:cNvPr id="4" name="Slide Number Placeholder 3"/>
          <p:cNvSpPr>
            <a:spLocks noGrp="1"/>
          </p:cNvSpPr>
          <p:nvPr>
            <p:ph type="sldNum" sz="quarter" idx="10"/>
          </p:nvPr>
        </p:nvSpPr>
        <p:spPr/>
        <p:txBody>
          <a:bodyPr/>
          <a:lstStyle/>
          <a:p>
            <a:fld id="{3C05ED3A-1F16-164C-B0D8-C4E1C02458A7}" type="slidenum">
              <a:rPr lang="en-US" smtClean="0"/>
              <a:pPr/>
              <a:t>50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audience</a:t>
            </a:r>
            <a:r>
              <a:rPr lang="en-US" baseline="0" dirty="0" smtClean="0"/>
              <a:t> for examples of “personal information.”</a:t>
            </a:r>
          </a:p>
          <a:p>
            <a:r>
              <a:rPr lang="en-US" dirty="0" smtClean="0"/>
              <a:t>Other</a:t>
            </a:r>
            <a:r>
              <a:rPr lang="en-US" baseline="0" dirty="0" smtClean="0"/>
              <a:t> questions that you may consider asking:</a:t>
            </a:r>
          </a:p>
          <a:p>
            <a:r>
              <a:rPr lang="en-US" baseline="0" dirty="0" smtClean="0"/>
              <a:t>- </a:t>
            </a:r>
            <a:r>
              <a:rPr lang="en-US" dirty="0" smtClean="0"/>
              <a:t>What can someone do if they get a hold of your name and social security number?</a:t>
            </a:r>
          </a:p>
          <a:p>
            <a:r>
              <a:rPr lang="en-US" dirty="0" smtClean="0"/>
              <a:t>- Should we give our best friend our password to our </a:t>
            </a:r>
            <a:r>
              <a:rPr lang="en-US" dirty="0" err="1" smtClean="0"/>
              <a:t>Facebook</a:t>
            </a:r>
            <a:r>
              <a:rPr lang="en-US" baseline="0" dirty="0" smtClean="0"/>
              <a:t> or e-mail account</a:t>
            </a:r>
            <a:r>
              <a:rPr lang="en-US" dirty="0" smtClean="0"/>
              <a:t>?</a:t>
            </a:r>
          </a:p>
          <a:p>
            <a:endParaRPr lang="en-US" dirty="0"/>
          </a:p>
        </p:txBody>
      </p:sp>
      <p:sp>
        <p:nvSpPr>
          <p:cNvPr id="4" name="Slide Number Placeholder 3"/>
          <p:cNvSpPr>
            <a:spLocks noGrp="1"/>
          </p:cNvSpPr>
          <p:nvPr>
            <p:ph type="sldNum" sz="quarter" idx="10"/>
          </p:nvPr>
        </p:nvSpPr>
        <p:spPr/>
        <p:txBody>
          <a:bodyPr/>
          <a:lstStyle/>
          <a:p>
            <a:fld id="{3C05ED3A-1F16-164C-B0D8-C4E1C02458A7}" type="slidenum">
              <a:rPr lang="en-US" smtClean="0"/>
              <a:pPr/>
              <a:t>51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Protect Your Personal Information video (2 min 18 sec)</a:t>
            </a:r>
          </a:p>
          <a:p>
            <a:endParaRPr lang="en-US" dirty="0"/>
          </a:p>
        </p:txBody>
      </p:sp>
      <p:sp>
        <p:nvSpPr>
          <p:cNvPr id="4" name="Slide Number Placeholder 3"/>
          <p:cNvSpPr>
            <a:spLocks noGrp="1"/>
          </p:cNvSpPr>
          <p:nvPr>
            <p:ph type="sldNum" sz="quarter" idx="10"/>
          </p:nvPr>
        </p:nvSpPr>
        <p:spPr/>
        <p:txBody>
          <a:bodyPr/>
          <a:lstStyle/>
          <a:p>
            <a:fld id="{3C05ED3A-1F16-164C-B0D8-C4E1C02458A7}" type="slidenum">
              <a:rPr lang="en-US" smtClean="0"/>
              <a:pPr/>
              <a:t>52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a:t>
            </a:r>
            <a:r>
              <a:rPr lang="en-US" baseline="0" dirty="0" smtClean="0"/>
              <a:t> </a:t>
            </a:r>
          </a:p>
          <a:p>
            <a:r>
              <a:rPr lang="en-US" baseline="0" dirty="0" smtClean="0"/>
              <a:t>When Joe visits any web site that requests personal information he makes sure that there is a lock icon in his web browser. He does not use obvious words for his password (e.g., dog’s name, his nickname, his street’s name). He never gives out his password. He changes his password often. He makes sure that his security software on his home computer is up-to-date. If he ever uses a public computer, he makes sure that he is logged out when he is done. </a:t>
            </a:r>
          </a:p>
          <a:p>
            <a:r>
              <a:rPr lang="en-US" baseline="0" dirty="0" smtClean="0"/>
              <a:t>Maggie never gives out information that would reveal where she lives (e.g., address, phone #, pictures of where she lives or where she goes to school). It’s okay to give out some personal information like your address and phone number to persons you trust.</a:t>
            </a:r>
            <a:endParaRPr lang="en-US" dirty="0"/>
          </a:p>
        </p:txBody>
      </p:sp>
      <p:sp>
        <p:nvSpPr>
          <p:cNvPr id="4" name="Slide Number Placeholder 3"/>
          <p:cNvSpPr>
            <a:spLocks noGrp="1"/>
          </p:cNvSpPr>
          <p:nvPr>
            <p:ph type="sldNum" sz="quarter" idx="10"/>
          </p:nvPr>
        </p:nvSpPr>
        <p:spPr/>
        <p:txBody>
          <a:bodyPr/>
          <a:lstStyle/>
          <a:p>
            <a:fld id="{3C05ED3A-1F16-164C-B0D8-C4E1C02458A7}" type="slidenum">
              <a:rPr lang="en-US" smtClean="0"/>
              <a:pPr/>
              <a:t>62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 the notion of</a:t>
            </a:r>
            <a:r>
              <a:rPr lang="en-US" baseline="0" dirty="0" smtClean="0"/>
              <a:t> “online friends” and how they can be a big part of our online lives.</a:t>
            </a:r>
          </a:p>
          <a:p>
            <a:endParaRPr lang="en-US" baseline="0" dirty="0" smtClean="0"/>
          </a:p>
          <a:p>
            <a:r>
              <a:rPr lang="en-US" baseline="0" dirty="0" smtClean="0"/>
              <a:t>Ask the question, “Who should you have as your online friends?”</a:t>
            </a:r>
            <a:endParaRPr lang="en-US" dirty="0"/>
          </a:p>
        </p:txBody>
      </p:sp>
      <p:sp>
        <p:nvSpPr>
          <p:cNvPr id="4" name="Slide Number Placeholder 3"/>
          <p:cNvSpPr>
            <a:spLocks noGrp="1"/>
          </p:cNvSpPr>
          <p:nvPr>
            <p:ph type="sldNum" sz="quarter" idx="10"/>
          </p:nvPr>
        </p:nvSpPr>
        <p:spPr/>
        <p:txBody>
          <a:bodyPr/>
          <a:lstStyle/>
          <a:p>
            <a:fld id="{3C05ED3A-1F16-164C-B0D8-C4E1C02458A7}" type="slidenum">
              <a:rPr lang="en-US" smtClean="0"/>
              <a:pPr/>
              <a:t>63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Stick</a:t>
            </a:r>
            <a:r>
              <a:rPr lang="en-US" baseline="0" dirty="0" smtClean="0"/>
              <a:t> with Your Real </a:t>
            </a:r>
            <a:r>
              <a:rPr lang="en-US" dirty="0" smtClean="0"/>
              <a:t>Friends video (2 min 18 sec)</a:t>
            </a:r>
            <a:endParaRPr lang="en-US" dirty="0"/>
          </a:p>
        </p:txBody>
      </p:sp>
      <p:sp>
        <p:nvSpPr>
          <p:cNvPr id="4" name="Slide Number Placeholder 3"/>
          <p:cNvSpPr>
            <a:spLocks noGrp="1"/>
          </p:cNvSpPr>
          <p:nvPr>
            <p:ph type="sldNum" sz="quarter" idx="10"/>
          </p:nvPr>
        </p:nvSpPr>
        <p:spPr/>
        <p:txBody>
          <a:bodyPr/>
          <a:lstStyle/>
          <a:p>
            <a:fld id="{3C05ED3A-1F16-164C-B0D8-C4E1C02458A7}" type="slidenum">
              <a:rPr lang="en-US" smtClean="0"/>
              <a:pPr/>
              <a:t>64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a:t>
            </a:r>
          </a:p>
          <a:p>
            <a:r>
              <a:rPr lang="en-US" dirty="0" smtClean="0"/>
              <a:t>Maggie declines to accept a person she</a:t>
            </a:r>
            <a:r>
              <a:rPr lang="en-US" baseline="0" dirty="0" smtClean="0"/>
              <a:t> does not know as a “friend” on her </a:t>
            </a:r>
            <a:r>
              <a:rPr lang="en-US" baseline="0" dirty="0" err="1" smtClean="0"/>
              <a:t>Facebook</a:t>
            </a:r>
            <a:r>
              <a:rPr lang="en-US" baseline="0" dirty="0" smtClean="0"/>
              <a:t> account.</a:t>
            </a:r>
          </a:p>
          <a:p>
            <a:r>
              <a:rPr lang="en-US" baseline="0" dirty="0" smtClean="0"/>
              <a:t>If you are friends with someone in the real world, it’s okay to be friends with them online. This rule goes for all kinds of web sites, chat rooms, e-mail, text messaging, and instant messaging.</a:t>
            </a:r>
          </a:p>
          <a:p>
            <a:r>
              <a:rPr lang="en-US" baseline="0" dirty="0" smtClean="0"/>
              <a:t>Set your privacy settings accordingly.</a:t>
            </a:r>
          </a:p>
          <a:p>
            <a:endParaRPr lang="en-US" dirty="0"/>
          </a:p>
        </p:txBody>
      </p:sp>
      <p:sp>
        <p:nvSpPr>
          <p:cNvPr id="4" name="Slide Number Placeholder 3"/>
          <p:cNvSpPr>
            <a:spLocks noGrp="1"/>
          </p:cNvSpPr>
          <p:nvPr>
            <p:ph type="sldNum" sz="quarter" idx="10"/>
          </p:nvPr>
        </p:nvSpPr>
        <p:spPr/>
        <p:txBody>
          <a:bodyPr/>
          <a:lstStyle/>
          <a:p>
            <a:fld id="{3C05ED3A-1F16-164C-B0D8-C4E1C02458A7}" type="slidenum">
              <a:rPr lang="en-US" smtClean="0"/>
              <a:pPr/>
              <a:t>71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 the concept</a:t>
            </a:r>
            <a:r>
              <a:rPr lang="en-US" baseline="0" dirty="0" smtClean="0"/>
              <a:t> of how things may happen on the Internet may cause you to feel uncomfortable. When this happens you can always talk to an adult you trust. </a:t>
            </a:r>
          </a:p>
          <a:p>
            <a:endParaRPr lang="en-US" baseline="0" dirty="0" smtClean="0"/>
          </a:p>
          <a:p>
            <a:r>
              <a:rPr lang="en-US" baseline="0" dirty="0" smtClean="0"/>
              <a:t>Ask the question, “So, who is an adult you know that you trust?”</a:t>
            </a:r>
            <a:endParaRPr lang="en-US" dirty="0"/>
          </a:p>
        </p:txBody>
      </p:sp>
      <p:sp>
        <p:nvSpPr>
          <p:cNvPr id="4" name="Slide Number Placeholder 3"/>
          <p:cNvSpPr>
            <a:spLocks noGrp="1"/>
          </p:cNvSpPr>
          <p:nvPr>
            <p:ph type="sldNum" sz="quarter" idx="10"/>
          </p:nvPr>
        </p:nvSpPr>
        <p:spPr/>
        <p:txBody>
          <a:bodyPr/>
          <a:lstStyle/>
          <a:p>
            <a:fld id="{3C05ED3A-1F16-164C-B0D8-C4E1C02458A7}" type="slidenum">
              <a:rPr lang="en-US" smtClean="0"/>
              <a:pPr/>
              <a:t>72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Trusted Adults Can Help You video (2 min. 20 sec)</a:t>
            </a:r>
            <a:endParaRPr lang="en-US" dirty="0"/>
          </a:p>
        </p:txBody>
      </p:sp>
      <p:sp>
        <p:nvSpPr>
          <p:cNvPr id="4" name="Slide Number Placeholder 3"/>
          <p:cNvSpPr>
            <a:spLocks noGrp="1"/>
          </p:cNvSpPr>
          <p:nvPr>
            <p:ph type="sldNum" sz="quarter" idx="10"/>
          </p:nvPr>
        </p:nvSpPr>
        <p:spPr/>
        <p:txBody>
          <a:bodyPr/>
          <a:lstStyle/>
          <a:p>
            <a:fld id="{3C05ED3A-1F16-164C-B0D8-C4E1C02458A7}" type="slidenum">
              <a:rPr lang="en-US" smtClean="0"/>
              <a:pPr/>
              <a:t>73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a:t>
            </a:r>
          </a:p>
          <a:p>
            <a:r>
              <a:rPr lang="en-US" baseline="0" dirty="0" smtClean="0"/>
              <a:t>Q1: Maggie talked to her dad about her worries. Together they learned how to do searches online that help her avoid stuff that she does not want to see.</a:t>
            </a:r>
          </a:p>
          <a:p>
            <a:r>
              <a:rPr lang="en-US" baseline="0" dirty="0" smtClean="0"/>
              <a:t>Q2: Maggie learned that Google allows you to filter out inappropriate content when you search. Maggie’s dad learned that there is filtering software that he can install to help keep inappropriate stuff out.</a:t>
            </a:r>
          </a:p>
        </p:txBody>
      </p:sp>
      <p:sp>
        <p:nvSpPr>
          <p:cNvPr id="4" name="Slide Number Placeholder 3"/>
          <p:cNvSpPr>
            <a:spLocks noGrp="1"/>
          </p:cNvSpPr>
          <p:nvPr>
            <p:ph type="sldNum" sz="quarter" idx="10"/>
          </p:nvPr>
        </p:nvSpPr>
        <p:spPr/>
        <p:txBody>
          <a:bodyPr/>
          <a:lstStyle/>
          <a:p>
            <a:fld id="{3C05ED3A-1F16-164C-B0D8-C4E1C02458A7}" type="slidenum">
              <a:rPr lang="en-US" smtClean="0"/>
              <a:pPr/>
              <a:t>86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NetSafe</a:t>
            </a:r>
            <a:r>
              <a:rPr lang="en-US" dirty="0" smtClean="0"/>
              <a:t> Utah Overview (2 min 40 sec)</a:t>
            </a:r>
          </a:p>
          <a:p>
            <a:endParaRPr lang="en-US" dirty="0" smtClean="0"/>
          </a:p>
          <a:p>
            <a:r>
              <a:rPr lang="en-US" dirty="0" smtClean="0"/>
              <a:t>Think about</a:t>
            </a:r>
            <a:r>
              <a:rPr lang="en-US" baseline="0" dirty="0" smtClean="0"/>
              <a:t> the lessons we can learn from this video.</a:t>
            </a:r>
            <a:endParaRPr lang="en-US" dirty="0"/>
          </a:p>
        </p:txBody>
      </p:sp>
      <p:sp>
        <p:nvSpPr>
          <p:cNvPr id="4" name="Slide Number Placeholder 3"/>
          <p:cNvSpPr>
            <a:spLocks noGrp="1"/>
          </p:cNvSpPr>
          <p:nvPr>
            <p:ph type="sldNum" sz="quarter" idx="10"/>
          </p:nvPr>
        </p:nvSpPr>
        <p:spPr/>
        <p:txBody>
          <a:bodyPr/>
          <a:lstStyle/>
          <a:p>
            <a:fld id="{3C05ED3A-1F16-164C-B0D8-C4E1C02458A7}"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a:t>
            </a:r>
            <a:r>
              <a:rPr lang="en-US" baseline="0" dirty="0" smtClean="0"/>
              <a:t> to handout “Five Ways to Stay Safe Online.”</a:t>
            </a:r>
          </a:p>
          <a:p>
            <a:r>
              <a:rPr lang="en-US" baseline="0" dirty="0" smtClean="0"/>
              <a:t>Review each step.</a:t>
            </a:r>
            <a:endParaRPr lang="en-US" dirty="0"/>
          </a:p>
        </p:txBody>
      </p:sp>
      <p:sp>
        <p:nvSpPr>
          <p:cNvPr id="4" name="Slide Number Placeholder 3"/>
          <p:cNvSpPr>
            <a:spLocks noGrp="1"/>
          </p:cNvSpPr>
          <p:nvPr>
            <p:ph type="sldNum" sz="quarter" idx="10"/>
          </p:nvPr>
        </p:nvSpPr>
        <p:spPr/>
        <p:txBody>
          <a:bodyPr/>
          <a:lstStyle/>
          <a:p>
            <a:fld id="{3C05ED3A-1F16-164C-B0D8-C4E1C02458A7}" type="slidenum">
              <a:rPr lang="en-US" smtClean="0"/>
              <a:pPr/>
              <a:t>87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baseline="0" dirty="0" smtClean="0"/>
              <a:t>Explain again that the </a:t>
            </a:r>
            <a:r>
              <a:rPr lang="en-US" baseline="0" dirty="0" err="1" smtClean="0"/>
              <a:t>NetSafe</a:t>
            </a:r>
            <a:r>
              <a:rPr lang="en-US" baseline="0" dirty="0" smtClean="0"/>
              <a:t> Utah web site is where you can find many of the videos that you saw today and other valuable resources.</a:t>
            </a:r>
          </a:p>
          <a:p>
            <a:pPr>
              <a:buFontTx/>
              <a:buNone/>
            </a:pPr>
            <a:endParaRPr lang="en-US" baseline="0" dirty="0" smtClean="0"/>
          </a:p>
          <a:p>
            <a:pPr>
              <a:buFontTx/>
              <a:buNone/>
            </a:pPr>
            <a:r>
              <a:rPr lang="en-US" baseline="0" smtClean="0"/>
              <a:t>The end.</a:t>
            </a:r>
          </a:p>
          <a:p>
            <a:pPr>
              <a:buFontTx/>
              <a:buNone/>
            </a:pPr>
            <a:endParaRPr lang="en-US" baseline="0" dirty="0" smtClean="0"/>
          </a:p>
        </p:txBody>
      </p:sp>
      <p:sp>
        <p:nvSpPr>
          <p:cNvPr id="4" name="Slide Number Placeholder 3"/>
          <p:cNvSpPr>
            <a:spLocks noGrp="1"/>
          </p:cNvSpPr>
          <p:nvPr>
            <p:ph type="sldNum" sz="quarter" idx="10"/>
          </p:nvPr>
        </p:nvSpPr>
        <p:spPr/>
        <p:txBody>
          <a:bodyPr/>
          <a:lstStyle/>
          <a:p>
            <a:fld id="{3C05ED3A-1F16-164C-B0D8-C4E1C02458A7}" type="slidenum">
              <a:rPr lang="en-US" smtClean="0"/>
              <a:pPr/>
              <a:t>89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 the points of what we learned from the video. If appropriate, ask for persons to share answers before</a:t>
            </a:r>
            <a:r>
              <a:rPr lang="en-US" baseline="0" dirty="0" smtClean="0"/>
              <a:t> revealing the given points.</a:t>
            </a:r>
            <a:endParaRPr lang="en-US" dirty="0"/>
          </a:p>
        </p:txBody>
      </p:sp>
      <p:sp>
        <p:nvSpPr>
          <p:cNvPr id="4" name="Slide Number Placeholder 3"/>
          <p:cNvSpPr>
            <a:spLocks noGrp="1"/>
          </p:cNvSpPr>
          <p:nvPr>
            <p:ph type="sldNum" sz="quarter" idx="10"/>
          </p:nvPr>
        </p:nvSpPr>
        <p:spPr/>
        <p:txBody>
          <a:bodyPr/>
          <a:lstStyle/>
          <a:p>
            <a:fld id="{3C05ED3A-1F16-164C-B0D8-C4E1C02458A7}"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a:t>
            </a:r>
          </a:p>
          <a:p>
            <a:r>
              <a:rPr lang="en-US" baseline="0" dirty="0" smtClean="0"/>
              <a:t>Q1: Maggie talked to her dad about her worries. Together they learned how to do searches online that help her avoid stuff that she does not want to see.</a:t>
            </a:r>
          </a:p>
          <a:p>
            <a:r>
              <a:rPr lang="en-US" baseline="0" dirty="0" smtClean="0"/>
              <a:t>Q2: Maggie learned that Google allows you to filter out inappropriate content when you search. Maggie’s dad learned that there is filtering software that he can install to help keep inappropriate stuff out.</a:t>
            </a:r>
          </a:p>
        </p:txBody>
      </p:sp>
      <p:sp>
        <p:nvSpPr>
          <p:cNvPr id="4" name="Slide Number Placeholder 3"/>
          <p:cNvSpPr>
            <a:spLocks noGrp="1"/>
          </p:cNvSpPr>
          <p:nvPr>
            <p:ph type="sldNum" sz="quarter" idx="10"/>
          </p:nvPr>
        </p:nvSpPr>
        <p:spPr/>
        <p:txBody>
          <a:bodyPr/>
          <a:lstStyle/>
          <a:p>
            <a:fld id="{3C05ED3A-1F16-164C-B0D8-C4E1C02458A7}"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the question, “What</a:t>
            </a:r>
            <a:r>
              <a:rPr lang="en-US" baseline="0" dirty="0" smtClean="0"/>
              <a:t> is the best filter in the world?”</a:t>
            </a:r>
          </a:p>
          <a:p>
            <a:endParaRPr lang="en-US" baseline="0" dirty="0" smtClean="0"/>
          </a:p>
          <a:p>
            <a:r>
              <a:rPr lang="en-US" baseline="0" dirty="0" smtClean="0"/>
              <a:t>The answer is “You.” Explain that it is because you have a brain and can think. You can filter out what makes you feel uncomfortable, etc. And, you take your filter wherever you go.</a:t>
            </a:r>
            <a:endParaRPr lang="en-US" dirty="0"/>
          </a:p>
        </p:txBody>
      </p:sp>
      <p:sp>
        <p:nvSpPr>
          <p:cNvPr id="4" name="Slide Number Placeholder 3"/>
          <p:cNvSpPr>
            <a:spLocks noGrp="1"/>
          </p:cNvSpPr>
          <p:nvPr>
            <p:ph type="sldNum" sz="quarter" idx="10"/>
          </p:nvPr>
        </p:nvSpPr>
        <p:spPr/>
        <p:txBody>
          <a:bodyPr/>
          <a:lstStyle/>
          <a:p>
            <a:fld id="{3C05ED3A-1F16-164C-B0D8-C4E1C02458A7}"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 benefits.</a:t>
            </a:r>
            <a:endParaRPr lang="en-US" dirty="0"/>
          </a:p>
        </p:txBody>
      </p:sp>
      <p:sp>
        <p:nvSpPr>
          <p:cNvPr id="4" name="Slide Number Placeholder 3"/>
          <p:cNvSpPr>
            <a:spLocks noGrp="1"/>
          </p:cNvSpPr>
          <p:nvPr>
            <p:ph type="sldNum" sz="quarter" idx="10"/>
          </p:nvPr>
        </p:nvSpPr>
        <p:spPr/>
        <p:txBody>
          <a:bodyPr/>
          <a:lstStyle/>
          <a:p>
            <a:fld id="{3C05ED3A-1F16-164C-B0D8-C4E1C02458A7}"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Interestingly, the same benefits are also the</a:t>
            </a:r>
            <a:r>
              <a:rPr lang="en-US" baseline="0" dirty="0" smtClean="0"/>
              <a:t> same</a:t>
            </a:r>
            <a:r>
              <a:rPr lang="en-US" dirty="0" smtClean="0"/>
              <a:t> dangers of the Internet.</a:t>
            </a:r>
            <a:endParaRPr lang="en-US" dirty="0"/>
          </a:p>
        </p:txBody>
      </p:sp>
      <p:sp>
        <p:nvSpPr>
          <p:cNvPr id="4" name="Slide Number Placeholder 3"/>
          <p:cNvSpPr>
            <a:spLocks noGrp="1"/>
          </p:cNvSpPr>
          <p:nvPr>
            <p:ph type="sldNum" sz="quarter" idx="10"/>
          </p:nvPr>
        </p:nvSpPr>
        <p:spPr/>
        <p:txBody>
          <a:bodyPr/>
          <a:lstStyle/>
          <a:p>
            <a:fld id="{3C05ED3A-1F16-164C-B0D8-C4E1C02458A7}"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would</a:t>
            </a:r>
            <a:r>
              <a:rPr lang="en-US" baseline="0" dirty="0" smtClean="0"/>
              <a:t> like to take a moment to talk about the “Profile of a Teenager.” This helps us to understand why teens can be vulnerable to the dangers on the Internet. Teens like to be their own person….</a:t>
            </a:r>
            <a:endParaRPr lang="en-US" dirty="0"/>
          </a:p>
        </p:txBody>
      </p:sp>
      <p:sp>
        <p:nvSpPr>
          <p:cNvPr id="4" name="Slide Number Placeholder 3"/>
          <p:cNvSpPr>
            <a:spLocks noGrp="1"/>
          </p:cNvSpPr>
          <p:nvPr>
            <p:ph type="sldNum" sz="quarter" idx="10"/>
          </p:nvPr>
        </p:nvSpPr>
        <p:spPr/>
        <p:txBody>
          <a:bodyPr/>
          <a:lstStyle/>
          <a:p>
            <a:fld id="{3C05ED3A-1F16-164C-B0D8-C4E1C02458A7}"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114800" y="1572768"/>
            <a:ext cx="4910328" cy="2130552"/>
          </a:xfrm>
        </p:spPr>
        <p:txBody>
          <a:bodyPr vert="horz" lIns="91440" tIns="45720" rIns="91440" bIns="45720" rtlCol="0" anchor="b" anchorCtr="0">
            <a:normAutofit/>
          </a:bodyPr>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114800" y="3711388"/>
            <a:ext cx="4910328" cy="886968"/>
          </a:xfrm>
        </p:spPr>
        <p:txBody>
          <a:bodyPr vert="horz" lIns="91440" tIns="45720" rIns="91440" bIns="45720" rtlCol="0">
            <a:normAutofit/>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56F95A53-A9E7-3444-968A-F8481D108B03}" type="datetimeFigureOut">
              <a:rPr lang="en-US" smtClean="0"/>
              <a:pPr/>
              <a:t>6/14/2011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EF50F-4834-1C4B-ADBE-EFB5FB9D9FBF}" type="slidenum">
              <a:rPr lang="en-US" smtClean="0"/>
              <a:pPr/>
              <a:t>‹#›</a:t>
            </a:fld>
            <a:endParaRPr lang="en-US"/>
          </a:p>
        </p:txBody>
      </p:sp>
      <p:sp>
        <p:nvSpPr>
          <p:cNvPr id="20" name="Oval 1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Oval 33"/>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5" name="Oval 34"/>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Oval 36"/>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3">
        <a:schemeClr val="bg2"/>
      </p:bgRef>
    </p:bg>
    <p:spTree>
      <p:nvGrpSpPr>
        <p:cNvPr id="1" name=""/>
        <p:cNvGrpSpPr/>
        <p:nvPr/>
      </p:nvGrpSpPr>
      <p:grpSpPr>
        <a:xfrm>
          <a:off x="0" y="0"/>
          <a:ext cx="0" cy="0"/>
          <a:chOff x="0" y="0"/>
          <a:chExt cx="0" cy="0"/>
        </a:xfrm>
      </p:grpSpPr>
      <p:grpSp>
        <p:nvGrpSpPr>
          <p:cNvPr id="9" name="Group 8"/>
          <p:cNvGrpSpPr/>
          <p:nvPr/>
        </p:nvGrpSpPr>
        <p:grpSpPr>
          <a:xfrm>
            <a:off x="0" y="1178859"/>
            <a:ext cx="9144000" cy="45291"/>
            <a:chOff x="0" y="1613647"/>
            <a:chExt cx="9144000" cy="45291"/>
          </a:xfrm>
        </p:grpSpPr>
        <p:cxnSp>
          <p:nvCxnSpPr>
            <p:cNvPr id="10" name="Straight Connector 9"/>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0" y="5715000"/>
            <a:ext cx="9144000" cy="45291"/>
            <a:chOff x="0" y="1613647"/>
            <a:chExt cx="9144000" cy="45291"/>
          </a:xfrm>
        </p:grpSpPr>
        <p:cxnSp>
          <p:nvCxnSpPr>
            <p:cNvPr id="13" name="Straight Connector 12"/>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1524000"/>
            <a:ext cx="3581400" cy="1252538"/>
          </a:xfrm>
        </p:spPr>
        <p:txBody>
          <a:bodyPr anchor="b">
            <a:normAutofit/>
          </a:bodyPr>
          <a:lstStyle>
            <a:lvl1pPr algn="l">
              <a:defRPr sz="3600" b="1"/>
            </a:lvl1pPr>
          </a:lstStyle>
          <a:p>
            <a:r>
              <a:rPr lang="en-US" smtClean="0"/>
              <a:t>Click to edit Master title style</a:t>
            </a:r>
            <a:endParaRPr/>
          </a:p>
        </p:txBody>
      </p:sp>
      <p:sp>
        <p:nvSpPr>
          <p:cNvPr id="4" name="Text Placeholder 3"/>
          <p:cNvSpPr>
            <a:spLocks noGrp="1"/>
          </p:cNvSpPr>
          <p:nvPr>
            <p:ph type="body" sz="half" idx="2"/>
          </p:nvPr>
        </p:nvSpPr>
        <p:spPr>
          <a:xfrm>
            <a:off x="457200" y="2895600"/>
            <a:ext cx="3581400" cy="2438400"/>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95A53-A9E7-3444-968A-F8481D108B03}" type="datetimeFigureOut">
              <a:rPr lang="en-US" smtClean="0"/>
              <a:pPr/>
              <a:t>6/14/2011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CEF50F-4834-1C4B-ADBE-EFB5FB9D9FBF}" type="slidenum">
              <a:rPr lang="en-US" smtClean="0"/>
              <a:pPr/>
              <a:t>‹#›</a:t>
            </a:fld>
            <a:endParaRPr lang="en-US"/>
          </a:p>
        </p:txBody>
      </p:sp>
      <p:sp>
        <p:nvSpPr>
          <p:cNvPr id="8" name="Oval 7"/>
          <p:cNvSpPr>
            <a:spLocks noChangeAspect="1"/>
          </p:cNvSpPr>
          <p:nvPr/>
        </p:nvSpPr>
        <p:spPr>
          <a:xfrm>
            <a:off x="4285131" y="1116106"/>
            <a:ext cx="4724400" cy="4724400"/>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4473386" y="1148001"/>
            <a:ext cx="4434840" cy="4434987"/>
          </a:xfrm>
          <a:prstGeom prst="ellipse">
            <a:avLst/>
          </a:prstGeom>
          <a:effectLst>
            <a:innerShdw blurRad="63500" dist="50800" dir="18900000">
              <a:prstClr val="black">
                <a:alpha val="30000"/>
              </a:prstClr>
            </a:innerShdw>
          </a:effectLst>
        </p:spPr>
        <p:txBody>
          <a:bodyPr vert="horz" lIns="91440" tIns="45720" rIns="91440" bIns="45720" rtlCol="0">
            <a:normAutofit/>
          </a:bodyPr>
          <a:lstStyle>
            <a:lvl1pPr marL="342900" indent="-342900" algn="r" defTabSz="914400" rtl="0" eaLnBrk="1" latinLnBrk="0" hangingPunct="1">
              <a:spcBef>
                <a:spcPct val="20000"/>
              </a:spcBef>
              <a:buClr>
                <a:schemeClr val="accent1"/>
              </a:buClr>
              <a:buSzPct val="90000"/>
              <a:buFont typeface="Wingdings" pitchFamily="2" charset="2"/>
              <a:buNone/>
              <a:defRPr sz="18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6F95A53-A9E7-3444-968A-F8481D108B03}" type="datetimeFigureOut">
              <a:rPr lang="en-US" smtClean="0"/>
              <a:pPr/>
              <a:t>6/14/2011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EF50F-4834-1C4B-ADBE-EFB5FB9D9FBF}" type="slidenum">
              <a:rPr lang="en-US" smtClean="0"/>
              <a:pPr/>
              <a:t>‹#›</a:t>
            </a:fld>
            <a:endParaRPr lang="en-US"/>
          </a:p>
        </p:txBody>
      </p:sp>
      <p:grpSp>
        <p:nvGrpSpPr>
          <p:cNvPr id="7"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dissolv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6500" y="609600"/>
            <a:ext cx="15875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609600"/>
            <a:ext cx="66294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556499" y="6356350"/>
            <a:ext cx="1148229" cy="365125"/>
          </a:xfrm>
        </p:spPr>
        <p:txBody>
          <a:bodyPr/>
          <a:lstStyle/>
          <a:p>
            <a:fld id="{56F95A53-A9E7-3444-968A-F8481D108B03}" type="datetimeFigureOut">
              <a:rPr lang="en-US" smtClean="0"/>
              <a:pPr/>
              <a:t>6/14/2011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EF50F-4834-1C4B-ADBE-EFB5FB9D9FBF}" type="slidenum">
              <a:rPr lang="en-US" smtClean="0"/>
              <a:pPr/>
              <a:t>‹#›</a:t>
            </a:fld>
            <a:endParaRPr lang="en-US"/>
          </a:p>
        </p:txBody>
      </p:sp>
      <p:grpSp>
        <p:nvGrpSpPr>
          <p:cNvPr id="7" name="Group 6"/>
          <p:cNvGrpSpPr/>
          <p:nvPr/>
        </p:nvGrpSpPr>
        <p:grpSpPr>
          <a:xfrm rot="5400000">
            <a:off x="4065260" y="3406355"/>
            <a:ext cx="6858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dissolv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DF43034-1EE8-1148-86C8-D448FCBEF76D}" type="slidenum">
              <a:rPr lang="en-US"/>
              <a:pPr>
                <a:defRPr/>
              </a:pPr>
              <a:t>‹#›</a:t>
            </a:fld>
            <a:endParaRPr lang="en-U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6F95A53-A9E7-3444-968A-F8481D108B03}" type="datetimeFigureOut">
              <a:rPr lang="en-US" smtClean="0"/>
              <a:pPr/>
              <a:t>6/14/2011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EF50F-4834-1C4B-ADBE-EFB5FB9D9FBF}" type="slidenum">
              <a:rPr lang="en-US" smtClean="0"/>
              <a:pPr/>
              <a:t>‹#›</a:t>
            </a:fld>
            <a:endParaRPr lang="en-US"/>
          </a:p>
        </p:txBody>
      </p:sp>
      <p:grpSp>
        <p:nvGrpSpPr>
          <p:cNvPr id="7" name="Group 10"/>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5376" y="1573306"/>
            <a:ext cx="3653117" cy="2133600"/>
          </a:xfrm>
        </p:spPr>
        <p:txBody>
          <a:bodyPr anchor="b" anchorCtr="0"/>
          <a:lstStyle>
            <a:lvl1pPr algn="r">
              <a:defRPr/>
            </a:lvl1pPr>
          </a:lstStyle>
          <a:p>
            <a:r>
              <a:rPr lang="en-US" smtClean="0"/>
              <a:t>Click to edit Master title style</a:t>
            </a:r>
            <a:endParaRPr/>
          </a:p>
        </p:txBody>
      </p:sp>
      <p:sp>
        <p:nvSpPr>
          <p:cNvPr id="3" name="Subtitle 2"/>
          <p:cNvSpPr>
            <a:spLocks noGrp="1"/>
          </p:cNvSpPr>
          <p:nvPr>
            <p:ph type="subTitle" idx="1"/>
          </p:nvPr>
        </p:nvSpPr>
        <p:spPr>
          <a:xfrm>
            <a:off x="5365376" y="3998259"/>
            <a:ext cx="3653117" cy="883024"/>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56F95A53-A9E7-3444-968A-F8481D108B03}" type="datetimeFigureOut">
              <a:rPr lang="en-US" smtClean="0"/>
              <a:pPr/>
              <a:t>6/14/2011</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lgn="ctr">
              <a:defRPr/>
            </a:lvl1pPr>
          </a:lstStyle>
          <a:p>
            <a:endParaRPr lang="en-US"/>
          </a:p>
        </p:txBody>
      </p:sp>
      <p:sp>
        <p:nvSpPr>
          <p:cNvPr id="16" name="Oval 15"/>
          <p:cNvSpPr>
            <a:spLocks noChangeAspect="1"/>
          </p:cNvSpPr>
          <p:nvPr/>
        </p:nvSpPr>
        <p:spPr>
          <a:xfrm>
            <a:off x="134471" y="685800"/>
            <a:ext cx="5268049" cy="5268049"/>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229676" y="712694"/>
            <a:ext cx="4983480" cy="4983480"/>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Picture Placeholder 24"/>
          <p:cNvSpPr>
            <a:spLocks noGrp="1"/>
          </p:cNvSpPr>
          <p:nvPr>
            <p:ph type="pic" sz="quarter" idx="13"/>
          </p:nvPr>
        </p:nvSpPr>
        <p:spPr>
          <a:xfrm>
            <a:off x="241232" y="716992"/>
            <a:ext cx="4906459" cy="4852935"/>
          </a:xfrm>
          <a:prstGeom prst="ellipse">
            <a:avLst/>
          </a:prstGeom>
          <a:effectLst>
            <a:innerShdw blurRad="63500" dist="50800" dir="16200000">
              <a:prstClr val="black">
                <a:alpha val="30000"/>
              </a:prstClr>
            </a:innerShdw>
          </a:effectLst>
        </p:spPr>
        <p:txBody>
          <a:bodyPr>
            <a:normAutofit/>
          </a:bodyPr>
          <a:lstStyle>
            <a:lvl1pPr algn="r">
              <a:buNone/>
              <a:defRPr sz="1800"/>
            </a:lvl1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8013" cy="1362075"/>
          </a:xfrm>
        </p:spPr>
        <p:txBody>
          <a:bodyPr anchor="b" anchorCtr="0">
            <a:normAutofit/>
          </a:bodyPr>
          <a:lstStyle>
            <a:lvl1pPr algn="ctr">
              <a:defRPr sz="48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29013"/>
            <a:ext cx="8228013" cy="1347787"/>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F95A53-A9E7-3444-968A-F8481D108B03}" type="datetimeFigureOut">
              <a:rPr lang="en-US" smtClean="0"/>
              <a:pPr/>
              <a:t>6/14/2011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EF50F-4834-1C4B-ADBE-EFB5FB9D9FBF}" type="slidenum">
              <a:rPr lang="en-US" smtClean="0"/>
              <a:pPr/>
              <a:t>‹#›</a:t>
            </a:fld>
            <a:endParaRPr lang="en-US"/>
          </a:p>
        </p:txBody>
      </p:sp>
      <p:grpSp>
        <p:nvGrpSpPr>
          <p:cNvPr id="7" name="Group 7"/>
          <p:cNvGrpSpPr/>
          <p:nvPr/>
        </p:nvGrpSpPr>
        <p:grpSpPr>
          <a:xfrm>
            <a:off x="0" y="1447800"/>
            <a:ext cx="9144000" cy="45291"/>
            <a:chOff x="0" y="1613647"/>
            <a:chExt cx="9144000" cy="45291"/>
          </a:xfrm>
        </p:grpSpPr>
        <p:cxnSp>
          <p:nvCxnSpPr>
            <p:cNvPr id="9" name="Straight Connector 8"/>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0"/>
          <p:cNvGrpSpPr/>
          <p:nvPr/>
        </p:nvGrpSpPr>
        <p:grpSpPr>
          <a:xfrm>
            <a:off x="0" y="4939553"/>
            <a:ext cx="9144000" cy="45291"/>
            <a:chOff x="0" y="1613647"/>
            <a:chExt cx="9144000" cy="45291"/>
          </a:xfrm>
        </p:grpSpPr>
        <p:cxnSp>
          <p:nvCxnSpPr>
            <p:cNvPr id="12" name="Straight Connector 11"/>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20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488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6F95A53-A9E7-3444-968A-F8481D108B03}" type="datetimeFigureOut">
              <a:rPr lang="en-US" smtClean="0"/>
              <a:pPr/>
              <a:t>6/14/2011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CEF50F-4834-1C4B-ADBE-EFB5FB9D9FBF}" type="slidenum">
              <a:rPr lang="en-US" smtClean="0"/>
              <a:pPr/>
              <a:t>‹#›</a:t>
            </a:fld>
            <a:endParaRPr lang="en-US"/>
          </a:p>
        </p:txBody>
      </p:sp>
      <p:grpSp>
        <p:nvGrpSpPr>
          <p:cNvPr id="8" name="Group 16"/>
          <p:cNvGrpSpPr/>
          <p:nvPr/>
        </p:nvGrpSpPr>
        <p:grpSpPr>
          <a:xfrm>
            <a:off x="0" y="1584169"/>
            <a:ext cx="9144000" cy="45291"/>
            <a:chOff x="0" y="1613647"/>
            <a:chExt cx="9144000" cy="45291"/>
          </a:xfrm>
        </p:grpSpPr>
        <p:cxnSp>
          <p:nvCxnSpPr>
            <p:cNvPr id="18" name="Straight Connector 1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584169"/>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488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6F95A53-A9E7-3444-968A-F8481D108B03}" type="datetimeFigureOut">
              <a:rPr lang="en-US" smtClean="0"/>
              <a:pPr/>
              <a:t>6/14/2011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CEF50F-4834-1C4B-ADBE-EFB5FB9D9FBF}"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6F95A53-A9E7-3444-968A-F8481D108B03}" type="datetimeFigureOut">
              <a:rPr lang="en-US" smtClean="0"/>
              <a:pPr/>
              <a:t>6/14/2011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CEF50F-4834-1C4B-ADBE-EFB5FB9D9FBF}" type="slidenum">
              <a:rPr lang="en-US" smtClean="0"/>
              <a:pPr/>
              <a:t>‹#›</a:t>
            </a:fld>
            <a:endParaRPr lang="en-US"/>
          </a:p>
        </p:txBody>
      </p:sp>
      <p:grpSp>
        <p:nvGrpSpPr>
          <p:cNvPr id="6"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95A53-A9E7-3444-968A-F8481D108B03}" type="datetimeFigureOut">
              <a:rPr lang="en-US" smtClean="0"/>
              <a:pPr/>
              <a:t>6/14/2011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CEF50F-4834-1C4B-ADBE-EFB5FB9D9FBF}"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58906"/>
            <a:ext cx="3602039" cy="116205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473388" y="273051"/>
            <a:ext cx="4206240" cy="57785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1905001"/>
            <a:ext cx="3602039" cy="3733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95A53-A9E7-3444-968A-F8481D108B03}" type="datetimeFigureOut">
              <a:rPr lang="en-US" smtClean="0"/>
              <a:pPr/>
              <a:t>6/14/2011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CEF50F-4834-1C4B-ADBE-EFB5FB9D9FBF}"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dirty="0"/>
          </a:p>
        </p:txBody>
      </p:sp>
      <p:sp>
        <p:nvSpPr>
          <p:cNvPr id="3" name="Text Placeholder 2"/>
          <p:cNvSpPr>
            <a:spLocks noGrp="1"/>
          </p:cNvSpPr>
          <p:nvPr>
            <p:ph type="body" idx="1"/>
          </p:nvPr>
        </p:nvSpPr>
        <p:spPr>
          <a:xfrm>
            <a:off x="457200" y="2057401"/>
            <a:ext cx="8229600" cy="3962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71129"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95A53-A9E7-3444-968A-F8481D108B03}" type="datetimeFigureOut">
              <a:rPr lang="en-US" smtClean="0"/>
              <a:pPr/>
              <a:t>6/14/2011</a:t>
            </a:fld>
            <a:endParaRPr 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CCEF50F-4834-1C4B-ADBE-EFB5FB9D9FB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Lst>
  <p:transition>
    <p:dissolve/>
  </p:transition>
  <p:timing>
    <p:tnLst>
      <p:par>
        <p:cTn id="1" dur="indefinite" restart="never" nodeType="tmRoot"/>
      </p:par>
    </p:tnLst>
  </p:timing>
  <p:txStyles>
    <p:titleStyle>
      <a:lvl1pPr algn="ctr" defTabSz="914400" rtl="0" eaLnBrk="1" latinLnBrk="0" hangingPunct="1">
        <a:spcBef>
          <a:spcPct val="0"/>
        </a:spcBef>
        <a:buNone/>
        <a:defRPr sz="4800" b="1" kern="1200">
          <a:solidFill>
            <a:srgbClr val="FFFF00"/>
          </a:solidFill>
          <a:effectLst>
            <a:outerShdw blurRad="50800" dist="50800" dir="2700000" algn="tl" rotWithShape="0">
              <a:schemeClr val="bg1">
                <a:alpha val="30000"/>
              </a:scheme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90000"/>
        <a:buFont typeface="Wingdings" pitchFamily="2" charset="2"/>
        <a:buChar char=""/>
        <a:defRPr sz="2400" b="1" kern="1200">
          <a:solidFill>
            <a:srgbClr val="FFFF00"/>
          </a:solidFill>
          <a:effectLst>
            <a:outerShdw blurRad="50800" dist="50800" dir="2700000" algn="tl" rotWithShape="0">
              <a:schemeClr val="bg1">
                <a:alpha val="30000"/>
              </a:schemeClr>
            </a:outerShdw>
          </a:effectLst>
          <a:latin typeface="+mn-lt"/>
          <a:ea typeface="+mn-ea"/>
          <a:cs typeface="+mn-cs"/>
        </a:defRPr>
      </a:lvl1pPr>
      <a:lvl2pPr marL="685800" indent="-336550" algn="l" defTabSz="914400" rtl="0" eaLnBrk="1" latinLnBrk="0" hangingPunct="1">
        <a:spcBef>
          <a:spcPct val="20000"/>
        </a:spcBef>
        <a:buClr>
          <a:schemeClr val="accent2"/>
        </a:buClr>
        <a:buSzPct val="90000"/>
        <a:buFont typeface="Wingdings" pitchFamily="2" charset="2"/>
        <a:buChar char=""/>
        <a:defRPr sz="2200" b="1" kern="1200">
          <a:solidFill>
            <a:srgbClr val="FFFF00"/>
          </a:solidFill>
          <a:effectLst>
            <a:outerShdw blurRad="50800" dist="50800" dir="2700000" algn="tl" rotWithShape="0">
              <a:schemeClr val="bg1">
                <a:alpha val="30000"/>
              </a:schemeClr>
            </a:outerShdw>
          </a:effectLst>
          <a:latin typeface="+mn-lt"/>
          <a:ea typeface="+mn-ea"/>
          <a:cs typeface="+mn-cs"/>
        </a:defRPr>
      </a:lvl2pPr>
      <a:lvl3pPr marL="1035050" indent="-349250" algn="l" defTabSz="914400" rtl="0" eaLnBrk="1" latinLnBrk="0" hangingPunct="1">
        <a:spcBef>
          <a:spcPct val="20000"/>
        </a:spcBef>
        <a:buClr>
          <a:schemeClr val="accent1"/>
        </a:buClr>
        <a:buSzPct val="90000"/>
        <a:buFont typeface="Wingdings" pitchFamily="2" charset="2"/>
        <a:buChar char=""/>
        <a:defRPr sz="2000" b="1" kern="1200">
          <a:solidFill>
            <a:srgbClr val="FFFF00"/>
          </a:solidFill>
          <a:effectLst>
            <a:outerShdw blurRad="50800" dist="50800" dir="2700000" algn="tl" rotWithShape="0">
              <a:schemeClr val="bg1">
                <a:alpha val="30000"/>
              </a:schemeClr>
            </a:outerShdw>
          </a:effectLst>
          <a:latin typeface="+mn-lt"/>
          <a:ea typeface="+mn-ea"/>
          <a:cs typeface="+mn-cs"/>
        </a:defRPr>
      </a:lvl3pPr>
      <a:lvl4pPr marL="1371600" indent="-336550" algn="l" defTabSz="914400" rtl="0" eaLnBrk="1" latinLnBrk="0" hangingPunct="1">
        <a:spcBef>
          <a:spcPct val="20000"/>
        </a:spcBef>
        <a:buClr>
          <a:schemeClr val="accent2"/>
        </a:buClr>
        <a:buSzPct val="90000"/>
        <a:buFont typeface="Wingdings" pitchFamily="2" charset="2"/>
        <a:buChar char=""/>
        <a:defRPr sz="1800" b="1" kern="1200">
          <a:solidFill>
            <a:srgbClr val="FFFF00"/>
          </a:solidFill>
          <a:effectLst>
            <a:outerShdw blurRad="50800" dist="50800" dir="2700000" algn="tl" rotWithShape="0">
              <a:schemeClr val="bg1">
                <a:alpha val="30000"/>
              </a:schemeClr>
            </a:outerShdw>
          </a:effectLst>
          <a:latin typeface="+mn-lt"/>
          <a:ea typeface="+mn-ea"/>
          <a:cs typeface="+mn-cs"/>
        </a:defRPr>
      </a:lvl4pPr>
      <a:lvl5pPr marL="1720850" indent="-349250" algn="l" defTabSz="914400" rtl="0" eaLnBrk="1" latinLnBrk="0" hangingPunct="1">
        <a:spcBef>
          <a:spcPct val="20000"/>
        </a:spcBef>
        <a:buClr>
          <a:schemeClr val="accent1"/>
        </a:buClr>
        <a:buSzPct val="90000"/>
        <a:buFont typeface="Wingdings" pitchFamily="2" charset="2"/>
        <a:buChar char=""/>
        <a:defRPr sz="1800" b="1" kern="1200">
          <a:solidFill>
            <a:srgbClr val="FFFF00"/>
          </a:solidFill>
          <a:effectLst>
            <a:outerShdw blurRad="50800" dist="50800" dir="2700000" algn="tl" rotWithShape="0">
              <a:schemeClr val="bg1">
                <a:alpha val="3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file:///\\localhost\Users\rickcline\Desktop\NetSafe%20Project\Internet%20Safety%20Presentations\Exchange-60.wmv"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video" Target="file:///C:\Users\U0128047\Desktop\Parent%20NetSafe%20Presentation\Julie's%20Journey-2000k.wmv" TargetMode="Externa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ideo" Target="file:///C:\Users\U0128047\Desktop\Parent%20NetSafe%20Presentation\1-CellPhones_Photos.mo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ideo" Target="file:///\\localhost\Users\rickcline\Desktop\NetSafe%20Project\NetSafe%20Videos\Internet%20safety%20videos\Bulletin_Board_60.v5.wmv"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file:///C:\Users\U0128047\Desktop\Parent%20NetSafe%20Presentation\7-12%20Posting%20Pics%20Online.wmv" TargetMode="Externa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file:///C:\Users\U0128047\Desktop\7-12%20NetSafe%20Presentation\Words_Hurt_30.mov" TargetMode="Externa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ideo" Target="file:///C:\Users\U0128047\Desktop\Parent%20NetSafe%20Presentation\7-12%20Cyber-bullying.wmv"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file:///\\localhost\Users\rickcline\Desktop\NetSafe%20Parent%20PPT%20&amp;%20Videos\NetSafe%20Utah%20Overview.mp4" TargetMode="Externa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ideo" Target="file:///C:\Users\U0128047\Desktop\Parent%20NetSafe%20Presentation\7-12%20What%20is%20personal%20Info.wmv" TargetMode="External"/><Relationship Id="rId4" Type="http://schemas.openxmlformats.org/officeDocument/2006/relationships/image" Target="../media/image2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ideo" Target="file:///C:\Users\U0128047\Desktop\Parent%20NetSafe%20Presentation\7-12%20Real%20Friends.wmv" TargetMode="External"/><Relationship Id="rId4" Type="http://schemas.openxmlformats.org/officeDocument/2006/relationships/image" Target="../media/image2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ideo" Target="file:///C:\Users\U0128047\Desktop\Parent%20NetSafe%20Presentation\7-12%20Adults%20you%20know%20&amp;%20trust%20can%20help%20you.wmv" TargetMode="External"/><Relationship Id="rId4" Type="http://schemas.openxmlformats.org/officeDocument/2006/relationships/image" Target="../media/image29.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Being Good Digital Citizens with Today’s Technologies</a:t>
            </a:r>
            <a:endParaRPr lang="en-US" dirty="0"/>
          </a:p>
        </p:txBody>
      </p:sp>
      <p:sp>
        <p:nvSpPr>
          <p:cNvPr id="3" name="Content Placeholder 2"/>
          <p:cNvSpPr>
            <a:spLocks noGrp="1"/>
          </p:cNvSpPr>
          <p:nvPr>
            <p:ph idx="1"/>
          </p:nvPr>
        </p:nvSpPr>
        <p:spPr/>
        <p:txBody>
          <a:bodyPr/>
          <a:lstStyle/>
          <a:p>
            <a:endParaRPr lang="en-US"/>
          </a:p>
        </p:txBody>
      </p:sp>
      <p:pic>
        <p:nvPicPr>
          <p:cNvPr id="4" name="Picture 2" descr="netsafe_utah_logo_rgb"/>
          <p:cNvPicPr>
            <a:picLocks noChangeAspect="1" noChangeArrowheads="1"/>
          </p:cNvPicPr>
          <p:nvPr/>
        </p:nvPicPr>
        <p:blipFill>
          <a:blip r:embed="rId3"/>
          <a:srcRect/>
          <a:stretch>
            <a:fillRect/>
          </a:stretch>
        </p:blipFill>
        <p:spPr bwMode="auto">
          <a:xfrm>
            <a:off x="990600" y="2052637"/>
            <a:ext cx="7162800" cy="3128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r>
              <a:rPr lang="en-US" dirty="0" smtClean="0"/>
              <a:t>Why teenagers can be vulnerable?</a:t>
            </a:r>
            <a:br>
              <a:rPr lang="en-US" dirty="0" smtClean="0"/>
            </a:br>
            <a:r>
              <a:rPr lang="en-US" dirty="0" smtClean="0"/>
              <a:t>Profile </a:t>
            </a:r>
            <a:r>
              <a:rPr lang="en-US" dirty="0"/>
              <a:t>of a</a:t>
            </a:r>
            <a:r>
              <a:rPr lang="en-US" dirty="0" smtClean="0"/>
              <a:t> teenager</a:t>
            </a:r>
            <a:endParaRPr lang="en-US" dirty="0"/>
          </a:p>
        </p:txBody>
      </p:sp>
      <p:sp>
        <p:nvSpPr>
          <p:cNvPr id="30723" name="Rectangle 3"/>
          <p:cNvSpPr>
            <a:spLocks noGrp="1" noChangeArrowheads="1"/>
          </p:cNvSpPr>
          <p:nvPr>
            <p:ph idx="1"/>
          </p:nvPr>
        </p:nvSpPr>
        <p:spPr>
          <a:xfrm>
            <a:off x="1828800" y="1951037"/>
            <a:ext cx="6553200" cy="4525963"/>
          </a:xfrm>
        </p:spPr>
        <p:txBody>
          <a:bodyPr/>
          <a:lstStyle/>
          <a:p>
            <a:pPr eaLnBrk="1" hangingPunct="1"/>
            <a:r>
              <a:rPr lang="en-US" dirty="0" smtClean="0"/>
              <a:t>Be own person</a:t>
            </a:r>
          </a:p>
          <a:p>
            <a:pPr eaLnBrk="1" hangingPunct="1"/>
            <a:r>
              <a:rPr lang="en-US" dirty="0" smtClean="0"/>
              <a:t>Make own decisions</a:t>
            </a:r>
          </a:p>
          <a:p>
            <a:pPr eaLnBrk="1" hangingPunct="1"/>
            <a:r>
              <a:rPr lang="en-US" dirty="0" smtClean="0"/>
              <a:t>Be independent from parents</a:t>
            </a:r>
          </a:p>
          <a:p>
            <a:pPr eaLnBrk="1" hangingPunct="1"/>
            <a:r>
              <a:rPr lang="en-US" dirty="0" smtClean="0"/>
              <a:t>Be understood</a:t>
            </a:r>
          </a:p>
          <a:p>
            <a:pPr eaLnBrk="1" hangingPunct="1"/>
            <a:r>
              <a:rPr lang="en-US" dirty="0" smtClean="0"/>
              <a:t>Wants attention</a:t>
            </a:r>
          </a:p>
          <a:p>
            <a:pPr eaLnBrk="1" hangingPunct="1"/>
            <a:r>
              <a:rPr lang="en-US" dirty="0" smtClean="0"/>
              <a:t>Wants love</a:t>
            </a:r>
          </a:p>
        </p:txBody>
      </p:sp>
      <p:pic>
        <p:nvPicPr>
          <p:cNvPr id="5" name="Picture 4" descr="teen_mirror.jpg"/>
          <p:cNvPicPr>
            <a:picLocks noChangeAspect="1"/>
          </p:cNvPicPr>
          <p:nvPr/>
        </p:nvPicPr>
        <p:blipFill>
          <a:blip r:embed="rId3"/>
          <a:stretch>
            <a:fillRect/>
          </a:stretch>
        </p:blipFill>
        <p:spPr>
          <a:xfrm>
            <a:off x="7010400" y="3657600"/>
            <a:ext cx="2133600" cy="32004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slide(fromBottom)">
                                      <p:cBhvr>
                                        <p:cTn id="7" dur="5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slide(fromBottom)">
                                      <p:cBhvr>
                                        <p:cTn id="12" dur="500"/>
                                        <p:tgtEl>
                                          <p:spTgt spid="30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slide(fromBottom)">
                                      <p:cBhvr>
                                        <p:cTn id="17" dur="500"/>
                                        <p:tgtEl>
                                          <p:spTgt spid="307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slide(fromBottom)">
                                      <p:cBhvr>
                                        <p:cTn id="22" dur="500"/>
                                        <p:tgtEl>
                                          <p:spTgt spid="307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0723">
                                            <p:txEl>
                                              <p:pRg st="4" end="4"/>
                                            </p:txEl>
                                          </p:spTgt>
                                        </p:tgtEl>
                                        <p:attrNameLst>
                                          <p:attrName>style.visibility</p:attrName>
                                        </p:attrNameLst>
                                      </p:cBhvr>
                                      <p:to>
                                        <p:strVal val="visible"/>
                                      </p:to>
                                    </p:set>
                                    <p:animEffect transition="in" filter="slide(fromBottom)">
                                      <p:cBhvr>
                                        <p:cTn id="27" dur="500"/>
                                        <p:tgtEl>
                                          <p:spTgt spid="307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0723">
                                            <p:txEl>
                                              <p:pRg st="5" end="5"/>
                                            </p:txEl>
                                          </p:spTgt>
                                        </p:tgtEl>
                                        <p:attrNameLst>
                                          <p:attrName>style.visibility</p:attrName>
                                        </p:attrNameLst>
                                      </p:cBhvr>
                                      <p:to>
                                        <p:strVal val="visible"/>
                                      </p:to>
                                    </p:set>
                                    <p:animEffect transition="in" filter="slide(fromBottom)">
                                      <p:cBhvr>
                                        <p:cTn id="32" dur="500"/>
                                        <p:tgtEl>
                                          <p:spTgt spid="307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bldLvl="5"/>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t>Chatroom Exchange</a:t>
            </a:r>
          </a:p>
        </p:txBody>
      </p:sp>
      <p:pic>
        <p:nvPicPr>
          <p:cNvPr id="31747" name="Picture 3" descr="/Users/rickcline/Desktop/Internet Safety Presentations/Exchange-60.wmv">
            <a:hlinkClick r:id="" action="ppaction://media"/>
          </p:cNvPr>
          <p:cNvPicPr>
            <a:picLocks noGrp="1"/>
          </p:cNvPicPr>
          <p:nvPr>
            <p:ph idx="1"/>
            <a:videoFile r:link="rId1"/>
          </p:nvPr>
        </p:nvPicPr>
        <p:blipFill>
          <a:blip r:embed="rId3"/>
          <a:srcRect/>
          <a:stretch>
            <a:fillRect/>
          </a:stretch>
        </p:blipFill>
        <p:spPr>
          <a:xfrm>
            <a:off x="1371600" y="1676400"/>
            <a:ext cx="6324600" cy="4572000"/>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925" fill="hold"/>
                                        <p:tgtEl>
                                          <p:spTgt spid="3174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1747"/>
                </p:tgtEl>
              </p:cMediaNode>
            </p:video>
            <p:seq concurrent="1" nextAc="seek">
              <p:cTn id="8" restart="whenNotActive" fill="hold" evtFilter="cancelBubble" nodeType="interactiveSeq">
                <p:stCondLst>
                  <p:cond evt="onClick" delay="0">
                    <p:tgtEl>
                      <p:spTgt spid="3174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1747"/>
                                        </p:tgtEl>
                                      </p:cBhvr>
                                    </p:cmd>
                                  </p:childTnLst>
                                </p:cTn>
                              </p:par>
                            </p:childTnLst>
                          </p:cTn>
                        </p:par>
                      </p:childTnLst>
                    </p:cTn>
                  </p:par>
                </p:childTnLst>
              </p:cTn>
              <p:nextCondLst>
                <p:cond evt="onClick" delay="0">
                  <p:tgtEl>
                    <p:spTgt spid="31747"/>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Julie’s Journey</a:t>
            </a:r>
            <a:endParaRPr lang="en-US" dirty="0"/>
          </a:p>
        </p:txBody>
      </p:sp>
      <p:pic>
        <p:nvPicPr>
          <p:cNvPr id="4" name="Julie's Journey-2000k.wmv">
            <a:hlinkClick r:id="" action="ppaction://media"/>
          </p:cNvPr>
          <p:cNvPicPr>
            <a:picLocks noGrp="1"/>
          </p:cNvPicPr>
          <p:nvPr>
            <p:ph type="tbl" idx="1"/>
            <a:videoFile r:link="rId1"/>
          </p:nvPr>
        </p:nvPicPr>
        <p:blipFill>
          <a:blip r:embed="rId4"/>
          <a:stretch>
            <a:fillRect/>
          </a:stretch>
        </p:blipFill>
        <p:spPr>
          <a:xfrm>
            <a:off x="1177527" y="1600200"/>
            <a:ext cx="6788945" cy="4525963"/>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44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p:cNvSpPr>
            <a:spLocks noGrp="1" noChangeArrowheads="1"/>
          </p:cNvSpPr>
          <p:nvPr>
            <p:ph type="title"/>
          </p:nvPr>
        </p:nvSpPr>
        <p:spPr>
          <a:xfrm>
            <a:off x="762000" y="0"/>
            <a:ext cx="7772400" cy="1143000"/>
          </a:xfrm>
        </p:spPr>
        <p:txBody>
          <a:bodyPr/>
          <a:lstStyle/>
          <a:p>
            <a:pPr eaLnBrk="1" hangingPunct="1"/>
            <a:r>
              <a:rPr lang="en-US" dirty="0"/>
              <a:t>Potential Risks</a:t>
            </a:r>
          </a:p>
        </p:txBody>
      </p:sp>
      <p:graphicFrame>
        <p:nvGraphicFramePr>
          <p:cNvPr id="119854" name="Group 1070"/>
          <p:cNvGraphicFramePr>
            <a:graphicFrameLocks noGrp="1"/>
          </p:cNvGraphicFramePr>
          <p:nvPr>
            <p:ph type="tbl" idx="1"/>
          </p:nvPr>
        </p:nvGraphicFramePr>
        <p:xfrm>
          <a:off x="762000" y="1143000"/>
          <a:ext cx="7772400" cy="5337048"/>
        </p:xfrm>
        <a:graphic>
          <a:graphicData uri="http://schemas.openxmlformats.org/drawingml/2006/table">
            <a:tbl>
              <a:tblPr/>
              <a:tblGrid>
                <a:gridCol w="1943100"/>
                <a:gridCol w="1943100"/>
                <a:gridCol w="1943100"/>
                <a:gridCol w="1943100"/>
              </a:tblGrid>
              <a:tr h="1219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smtClean="0">
                          <a:ln>
                            <a:noFill/>
                          </a:ln>
                          <a:solidFill>
                            <a:srgbClr val="FFFF00"/>
                          </a:solidFill>
                          <a:effectLst/>
                          <a:latin typeface="Arial" pitchFamily="-106" charset="0"/>
                        </a:rPr>
                        <a:t>Porn-ography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FF00"/>
                          </a:solidFill>
                          <a:effectLst/>
                          <a:latin typeface="Arial" pitchFamily="-106" charset="0"/>
                        </a:rPr>
                        <a:t>Computer Virus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FF00"/>
                          </a:solidFill>
                          <a:effectLst/>
                          <a:latin typeface="Arial" pitchFamily="-106" charset="0"/>
                        </a:rPr>
                        <a:t>Copyright </a:t>
                      </a:r>
                      <a:r>
                        <a:rPr kumimoji="0" lang="en-US" sz="2400" b="0" i="0" u="none" strike="noStrike" cap="none" normalizeH="0" baseline="0" dirty="0">
                          <a:ln>
                            <a:noFill/>
                          </a:ln>
                          <a:solidFill>
                            <a:srgbClr val="FFFF00"/>
                          </a:solidFill>
                          <a:effectLst/>
                          <a:latin typeface="Arial" pitchFamily="-106" charset="0"/>
                        </a:rPr>
                        <a:t>Infringement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FF00"/>
                          </a:solidFill>
                          <a:effectLst/>
                          <a:latin typeface="Arial" pitchFamily="-106" charset="0"/>
                        </a:rPr>
                        <a:t>Cyber-Bullying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smtClean="0">
                          <a:ln>
                            <a:noFill/>
                          </a:ln>
                          <a:solidFill>
                            <a:srgbClr val="FFFF00"/>
                          </a:solidFill>
                          <a:effectLst/>
                          <a:latin typeface="Arial" pitchFamily="-106" charset="0"/>
                        </a:rPr>
                        <a:t>Online Predator</a:t>
                      </a:r>
                      <a:endParaRPr kumimoji="0" lang="en-US" sz="2400" b="0" i="0" u="none" strike="noStrike" cap="none" normalizeH="0" baseline="0" dirty="0" smtClean="0">
                        <a:ln>
                          <a:noFill/>
                        </a:ln>
                        <a:solidFill>
                          <a:srgbClr val="FFFF00"/>
                        </a:solidFill>
                        <a:effectLst/>
                        <a:latin typeface="Arial" pitchFamily="-10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FF00"/>
                          </a:solidFill>
                          <a:effectLst/>
                          <a:latin typeface="Arial" pitchFamily="-106" charset="0"/>
                        </a:rPr>
                        <a:t>Hate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FF00"/>
                          </a:solidFill>
                          <a:effectLst/>
                          <a:latin typeface="Arial" pitchFamily="-106" charset="0"/>
                        </a:rPr>
                        <a:t>Crimes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FF00"/>
                          </a:solidFill>
                          <a:effectLst/>
                          <a:latin typeface="Arial" pitchFamily="-106" charset="0"/>
                        </a:rPr>
                        <a:t>Instant Messaging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smtClean="0">
                          <a:ln>
                            <a:noFill/>
                          </a:ln>
                          <a:solidFill>
                            <a:srgbClr val="FFFF00"/>
                          </a:solidFill>
                          <a:effectLst/>
                          <a:latin typeface="Arial" pitchFamily="-106" charset="0"/>
                        </a:rPr>
                        <a:t>Chat Rooms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FF00"/>
                          </a:solidFill>
                          <a:effectLst/>
                          <a:latin typeface="Arial" pitchFamily="-106" charset="0"/>
                        </a:rPr>
                        <a:t>Online Gaming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rgbClr val="FFFF00"/>
                          </a:solidFill>
                          <a:effectLst/>
                          <a:latin typeface="Arial" pitchFamily="-106" charset="0"/>
                        </a:rPr>
                        <a:t>Media Violence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FF00"/>
                          </a:solidFill>
                          <a:effectLst/>
                          <a:latin typeface="Arial" pitchFamily="-106" charset="0"/>
                        </a:rPr>
                        <a:t>P2P File Sharing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FF00"/>
                          </a:solidFill>
                          <a:effectLst/>
                          <a:latin typeface="Arial" pitchFamily="-106" charset="0"/>
                        </a:rPr>
                        <a:t>Popup Ads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smtClean="0">
                          <a:ln>
                            <a:noFill/>
                          </a:ln>
                          <a:solidFill>
                            <a:srgbClr val="FFFF00"/>
                          </a:solidFill>
                          <a:effectLst/>
                          <a:latin typeface="Arial" pitchFamily="-106" charset="0"/>
                        </a:rPr>
                        <a:t>Internet Fraud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FF00"/>
                          </a:solidFill>
                          <a:effectLst/>
                          <a:latin typeface="Arial" pitchFamily="-106" charset="0"/>
                        </a:rPr>
                        <a:t>Sexual </a:t>
                      </a:r>
                      <a:r>
                        <a:rPr kumimoji="0" lang="en-US" sz="2400" b="0" i="0" u="none" strike="noStrike" cap="none" normalizeH="0" baseline="0" dirty="0">
                          <a:ln>
                            <a:noFill/>
                          </a:ln>
                          <a:solidFill>
                            <a:srgbClr val="FFFF00"/>
                          </a:solidFill>
                          <a:effectLst/>
                          <a:latin typeface="Arial" pitchFamily="-106" charset="0"/>
                        </a:rPr>
                        <a:t>Exploitation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FFFF00"/>
                          </a:solidFill>
                          <a:effectLst/>
                          <a:latin typeface="Arial" pitchFamily="-106" charset="0"/>
                        </a:rPr>
                        <a:t>Social </a:t>
                      </a:r>
                      <a:r>
                        <a:rPr kumimoji="0" lang="en-US" sz="2300" b="0" i="0" u="none" strike="noStrike" cap="none" normalizeH="0" baseline="0" dirty="0">
                          <a:ln>
                            <a:noFill/>
                          </a:ln>
                          <a:solidFill>
                            <a:srgbClr val="FFFF00"/>
                          </a:solidFill>
                          <a:effectLst/>
                          <a:latin typeface="Arial" pitchFamily="-106" charset="0"/>
                        </a:rPr>
                        <a:t>Net-working sites</a:t>
                      </a:r>
                      <a:endParaRPr kumimoji="0" lang="en-US" sz="2400" b="0" i="0" u="none" strike="noStrike" cap="none" normalizeH="0" baseline="0" dirty="0">
                        <a:ln>
                          <a:noFill/>
                        </a:ln>
                        <a:solidFill>
                          <a:srgbClr val="FFFF00"/>
                        </a:solidFill>
                        <a:effectLst/>
                        <a:latin typeface="Arial" pitchFamily="-10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FF00"/>
                          </a:solidFill>
                          <a:effectLst/>
                          <a:latin typeface="Arial" pitchFamily="-106" charset="0"/>
                        </a:rPr>
                        <a:t>Spam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FF00"/>
                          </a:solidFill>
                          <a:effectLst/>
                          <a:latin typeface="Arial" pitchFamily="-106" charset="0"/>
                        </a:rPr>
                        <a:t>Spyware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FF00"/>
                          </a:solidFill>
                          <a:effectLst/>
                          <a:latin typeface="Arial" pitchFamily="-106" charset="0"/>
                        </a:rPr>
                        <a:t>Video Sharing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FF00"/>
                          </a:solidFill>
                          <a:effectLst/>
                          <a:latin typeface="Arial" pitchFamily="-106" charset="0"/>
                        </a:rPr>
                        <a:t>Web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FF00"/>
                          </a:solidFill>
                          <a:effectLst/>
                          <a:latin typeface="Arial" pitchFamily="-106" charset="0"/>
                        </a:rPr>
                        <a:t>Blogs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FF00"/>
                          </a:solidFill>
                          <a:effectLst/>
                          <a:latin typeface="Arial" pitchFamily="-106" charset="0"/>
                        </a:rPr>
                        <a:t>Web Cam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fontScale="90000"/>
          </a:bodyPr>
          <a:lstStyle/>
          <a:p>
            <a:pPr eaLnBrk="1" hangingPunct="1"/>
            <a:r>
              <a:rPr lang="en-US" smtClean="0">
                <a:ea typeface="ＭＳ Ｐゴシック" charset="-128"/>
                <a:cs typeface="ＭＳ Ｐゴシック" charset="-128"/>
              </a:rPr>
              <a:t>How to Reduce Your Risk </a:t>
            </a:r>
            <a:br>
              <a:rPr lang="en-US" smtClean="0">
                <a:ea typeface="ＭＳ Ｐゴシック" charset="-128"/>
                <a:cs typeface="ＭＳ Ｐゴシック" charset="-128"/>
              </a:rPr>
            </a:br>
            <a:r>
              <a:rPr lang="en-US" smtClean="0">
                <a:ea typeface="ＭＳ Ｐゴシック" charset="-128"/>
                <a:cs typeface="ＭＳ Ｐゴシック" charset="-128"/>
              </a:rPr>
              <a:t>on the Internet</a:t>
            </a:r>
          </a:p>
        </p:txBody>
      </p:sp>
      <p:sp>
        <p:nvSpPr>
          <p:cNvPr id="35843" name="Content Placeholder 2"/>
          <p:cNvSpPr>
            <a:spLocks noGrp="1"/>
          </p:cNvSpPr>
          <p:nvPr>
            <p:ph idx="1"/>
          </p:nvPr>
        </p:nvSpPr>
        <p:spPr/>
        <p:txBody>
          <a:bodyPr>
            <a:normAutofit lnSpcReduction="10000"/>
          </a:bodyPr>
          <a:lstStyle/>
          <a:p>
            <a:pPr eaLnBrk="1" hangingPunct="1"/>
            <a:r>
              <a:rPr lang="en-US" smtClean="0">
                <a:ea typeface="ＭＳ Ｐゴシック" charset="-128"/>
                <a:cs typeface="ＭＳ Ｐゴシック" charset="-128"/>
              </a:rPr>
              <a:t>Have Anti-Virus / Spyware Software</a:t>
            </a:r>
          </a:p>
          <a:p>
            <a:pPr eaLnBrk="1" hangingPunct="1"/>
            <a:r>
              <a:rPr lang="en-US" smtClean="0">
                <a:ea typeface="ＭＳ Ｐゴシック" charset="-128"/>
                <a:cs typeface="ＭＳ Ｐゴシック" charset="-128"/>
              </a:rPr>
              <a:t>Keep Software Updated:</a:t>
            </a:r>
          </a:p>
          <a:p>
            <a:pPr lvl="1" eaLnBrk="1" hangingPunct="1"/>
            <a:r>
              <a:rPr lang="en-US" smtClean="0"/>
              <a:t>Anti-Virus / Spyware software</a:t>
            </a:r>
          </a:p>
          <a:p>
            <a:pPr lvl="1" eaLnBrk="1" hangingPunct="1"/>
            <a:r>
              <a:rPr lang="en-US" smtClean="0"/>
              <a:t>Operating System - PC and Mac</a:t>
            </a:r>
          </a:p>
          <a:p>
            <a:pPr lvl="1" eaLnBrk="1" hangingPunct="1"/>
            <a:r>
              <a:rPr lang="en-US" smtClean="0"/>
              <a:t>Browsers - Firefox, Internet Explorer, Safari, &amp; others</a:t>
            </a:r>
          </a:p>
          <a:p>
            <a:pPr eaLnBrk="1" hangingPunct="1"/>
            <a:r>
              <a:rPr lang="en-US" smtClean="0">
                <a:ea typeface="ＭＳ Ｐゴシック" charset="-128"/>
                <a:cs typeface="ＭＳ Ｐゴシック" charset="-128"/>
              </a:rPr>
              <a:t>Safe Behaviors like avoiding:</a:t>
            </a:r>
          </a:p>
          <a:p>
            <a:pPr lvl="1" eaLnBrk="1" hangingPunct="1"/>
            <a:r>
              <a:rPr lang="en-US" smtClean="0"/>
              <a:t>“Free” offers</a:t>
            </a:r>
          </a:p>
          <a:p>
            <a:pPr lvl="1" eaLnBrk="1" hangingPunct="1"/>
            <a:r>
              <a:rPr lang="en-US" smtClean="0"/>
              <a:t>Suspicious e-mails</a:t>
            </a:r>
          </a:p>
          <a:p>
            <a:pPr lvl="1" eaLnBrk="1" hangingPunct="1"/>
            <a:r>
              <a:rPr lang="en-US" smtClean="0"/>
              <a:t>Yucky web sites</a:t>
            </a:r>
          </a:p>
          <a:p>
            <a:pPr lvl="1" eaLnBrk="1" hangingPunct="1"/>
            <a:endParaRPr lang="en-US" smtClean="0"/>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mp:flip dir="u"/>
      </mp:transition>
    </mc:Choice>
    <mc:Fallback>
      <p:transition>
        <p:newsflash/>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dirty="0" smtClean="0"/>
              <a:t>Cell Phones</a:t>
            </a:r>
          </a:p>
        </p:txBody>
      </p:sp>
      <p:sp>
        <p:nvSpPr>
          <p:cNvPr id="44035" name="Content Placeholder 2"/>
          <p:cNvSpPr>
            <a:spLocks noGrp="1"/>
          </p:cNvSpPr>
          <p:nvPr>
            <p:ph idx="1"/>
          </p:nvPr>
        </p:nvSpPr>
        <p:spPr/>
        <p:txBody>
          <a:bodyPr/>
          <a:lstStyle/>
          <a:p>
            <a:pPr eaLnBrk="1" hangingPunct="1"/>
            <a:endParaRPr lang="en-US" dirty="0" smtClean="0"/>
          </a:p>
        </p:txBody>
      </p:sp>
      <p:pic>
        <p:nvPicPr>
          <p:cNvPr id="5" name="Picture 4"/>
          <p:cNvPicPr>
            <a:picLocks noChangeAspect="1"/>
          </p:cNvPicPr>
          <p:nvPr/>
        </p:nvPicPr>
        <p:blipFill>
          <a:blip r:embed="rId2"/>
          <a:stretch>
            <a:fillRect/>
          </a:stretch>
        </p:blipFill>
        <p:spPr>
          <a:xfrm>
            <a:off x="3098800" y="1676400"/>
            <a:ext cx="2946400" cy="2755900"/>
          </a:xfrm>
          <a:prstGeom prst="rect">
            <a:avLst/>
          </a:prstGeom>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Teens and Mobile Phones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How many teens have a cell phone (12-17 yrs old)?</a:t>
            </a:r>
          </a:p>
          <a:p>
            <a:pPr lvl="1"/>
            <a:r>
              <a:rPr lang="en-US" dirty="0" smtClean="0"/>
              <a:t>75%</a:t>
            </a:r>
          </a:p>
          <a:p>
            <a:r>
              <a:rPr lang="en-US" dirty="0" smtClean="0"/>
              <a:t>What are they doing with it?</a:t>
            </a:r>
          </a:p>
          <a:p>
            <a:pPr lvl="1"/>
            <a:r>
              <a:rPr lang="en-US" dirty="0" smtClean="0"/>
              <a:t>Most texting friends daily</a:t>
            </a:r>
          </a:p>
          <a:p>
            <a:pPr lvl="1"/>
            <a:r>
              <a:rPr lang="en-US" dirty="0" smtClean="0"/>
              <a:t>One in three teens sends more than 100 texts messages a day, or 3000 texts a month.</a:t>
            </a:r>
          </a:p>
          <a:p>
            <a:r>
              <a:rPr lang="en-US" dirty="0" smtClean="0"/>
              <a:t>What else?</a:t>
            </a:r>
          </a:p>
          <a:p>
            <a:pPr lvl="1"/>
            <a:r>
              <a:rPr lang="en-US" dirty="0" smtClean="0"/>
              <a:t>Take and share pictures</a:t>
            </a:r>
          </a:p>
          <a:p>
            <a:pPr lvl="1"/>
            <a:r>
              <a:rPr lang="en-US" dirty="0" smtClean="0"/>
              <a:t>Play music and games</a:t>
            </a:r>
          </a:p>
          <a:p>
            <a:pPr lvl="1"/>
            <a:r>
              <a:rPr lang="en-US" dirty="0" smtClean="0"/>
              <a:t>Access social network sites and e-mail</a:t>
            </a:r>
            <a:endParaRPr lang="en-US" dirty="0"/>
          </a:p>
        </p:txBody>
      </p:sp>
      <p:sp>
        <p:nvSpPr>
          <p:cNvPr id="4" name="TextBox 3"/>
          <p:cNvSpPr txBox="1"/>
          <p:nvPr/>
        </p:nvSpPr>
        <p:spPr>
          <a:xfrm>
            <a:off x="1830547" y="6172200"/>
            <a:ext cx="7237253" cy="523220"/>
          </a:xfrm>
          <a:prstGeom prst="rect">
            <a:avLst/>
          </a:prstGeom>
          <a:noFill/>
        </p:spPr>
        <p:txBody>
          <a:bodyPr wrap="none" rtlCol="0">
            <a:spAutoFit/>
          </a:bodyPr>
          <a:lstStyle/>
          <a:p>
            <a:r>
              <a:rPr lang="en-US" sz="1400" dirty="0" smtClean="0">
                <a:solidFill>
                  <a:srgbClr val="FFFF00"/>
                </a:solidFill>
              </a:rPr>
              <a:t>Pew Internet &amp; American Life Project, Amanda </a:t>
            </a:r>
            <a:r>
              <a:rPr lang="en-US" sz="1400" dirty="0" err="1" smtClean="0">
                <a:solidFill>
                  <a:srgbClr val="FFFF00"/>
                </a:solidFill>
              </a:rPr>
              <a:t>Lenhart</a:t>
            </a:r>
            <a:r>
              <a:rPr lang="en-US" sz="1400" dirty="0" smtClean="0">
                <a:solidFill>
                  <a:srgbClr val="FFFF00"/>
                </a:solidFill>
              </a:rPr>
              <a:t>, Teens and Mobile Phones, April 20,2010</a:t>
            </a:r>
          </a:p>
          <a:p>
            <a:r>
              <a:rPr lang="en-US" sz="1400" dirty="0" smtClean="0">
                <a:solidFill>
                  <a:srgbClr val="FFFF00"/>
                </a:solidFill>
              </a:rPr>
              <a:t>http://www.pewinternet.org/Reports/2010/Teens-and-Moile-Phones.aspx</a:t>
            </a:r>
            <a:endParaRPr lang="en-US" sz="1400" dirty="0">
              <a:solidFill>
                <a:srgbClr val="FFFF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The % of teens who contact their friends daily by different methods, by age</a:t>
            </a:r>
            <a:endParaRPr lang="en-US" sz="3600" dirty="0"/>
          </a:p>
        </p:txBody>
      </p:sp>
      <p:pic>
        <p:nvPicPr>
          <p:cNvPr id="6" name="Content Placeholder 5" descr="Pew Research.jpg"/>
          <p:cNvPicPr>
            <a:picLocks noGrp="1" noChangeAspect="1"/>
          </p:cNvPicPr>
          <p:nvPr>
            <p:ph idx="1"/>
          </p:nvPr>
        </p:nvPicPr>
        <p:blipFill>
          <a:blip r:embed="rId2"/>
          <a:srcRect l="-56047" r="-56047"/>
          <a:stretch>
            <a:fillRect/>
          </a:stretch>
        </p:blipFill>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2209800"/>
            <a:ext cx="8229600" cy="1143000"/>
          </a:xfrm>
        </p:spPr>
        <p:txBody>
          <a:bodyPr>
            <a:normAutofit fontScale="90000"/>
          </a:bodyPr>
          <a:lstStyle/>
          <a:p>
            <a:pPr eaLnBrk="1" hangingPunct="1"/>
            <a:r>
              <a:rPr lang="en-US" dirty="0" smtClean="0"/>
              <a:t>Having a cell phone is a privilege, not a right.</a:t>
            </a: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dirty="0" smtClean="0"/>
              <a:t>Cell Phones and Photos</a:t>
            </a:r>
          </a:p>
        </p:txBody>
      </p:sp>
      <p:pic>
        <p:nvPicPr>
          <p:cNvPr id="5" name="1-CellPhones_Photos.mov">
            <a:hlinkClick r:id="" action="ppaction://media"/>
          </p:cNvPr>
          <p:cNvPicPr>
            <a:picLocks noGrp="1"/>
          </p:cNvPicPr>
          <p:nvPr>
            <p:ph idx="1"/>
            <a:videoFile r:link="rId1"/>
          </p:nvPr>
        </p:nvPicPr>
        <p:blipFill>
          <a:blip r:embed="rId3"/>
          <a:stretch>
            <a:fillRect/>
          </a:stretch>
        </p:blipFill>
        <p:spPr>
          <a:xfrm>
            <a:off x="685800" y="1676400"/>
            <a:ext cx="7721600" cy="4343400"/>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638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Presentation:</a:t>
            </a:r>
            <a:endParaRPr lang="en-US" dirty="0"/>
          </a:p>
        </p:txBody>
      </p:sp>
      <p:sp>
        <p:nvSpPr>
          <p:cNvPr id="3" name="Content Placeholder 2"/>
          <p:cNvSpPr>
            <a:spLocks noGrp="1"/>
          </p:cNvSpPr>
          <p:nvPr>
            <p:ph sz="half" idx="1"/>
          </p:nvPr>
        </p:nvSpPr>
        <p:spPr/>
        <p:txBody>
          <a:bodyPr/>
          <a:lstStyle/>
          <a:p>
            <a:r>
              <a:rPr lang="en-US" dirty="0" smtClean="0"/>
              <a:t>Utah Statistics</a:t>
            </a:r>
          </a:p>
          <a:p>
            <a:r>
              <a:rPr lang="en-US" dirty="0" smtClean="0"/>
              <a:t>Benefits &amp; Dangers</a:t>
            </a:r>
          </a:p>
          <a:p>
            <a:r>
              <a:rPr lang="en-US" dirty="0" smtClean="0"/>
              <a:t>Profile of a Teenager</a:t>
            </a:r>
          </a:p>
          <a:p>
            <a:r>
              <a:rPr lang="en-US" dirty="0" smtClean="0"/>
              <a:t>Potential Risks</a:t>
            </a:r>
          </a:p>
          <a:p>
            <a:r>
              <a:rPr lang="en-US" dirty="0" smtClean="0"/>
              <a:t>Cell Phones &amp; Photos</a:t>
            </a:r>
          </a:p>
          <a:p>
            <a:r>
              <a:rPr lang="en-US" dirty="0" smtClean="0"/>
              <a:t>Posting a Picture</a:t>
            </a:r>
            <a:endParaRPr lang="en-US" dirty="0"/>
          </a:p>
        </p:txBody>
      </p:sp>
      <p:sp>
        <p:nvSpPr>
          <p:cNvPr id="4" name="Content Placeholder 3"/>
          <p:cNvSpPr>
            <a:spLocks noGrp="1"/>
          </p:cNvSpPr>
          <p:nvPr>
            <p:ph sz="half" idx="2"/>
          </p:nvPr>
        </p:nvSpPr>
        <p:spPr/>
        <p:txBody>
          <a:bodyPr/>
          <a:lstStyle/>
          <a:p>
            <a:r>
              <a:rPr lang="en-US" dirty="0" smtClean="0"/>
              <a:t>Cyber-bullying</a:t>
            </a:r>
          </a:p>
          <a:p>
            <a:r>
              <a:rPr lang="en-US" dirty="0" smtClean="0"/>
              <a:t>Personal Information</a:t>
            </a:r>
          </a:p>
          <a:p>
            <a:r>
              <a:rPr lang="en-US" dirty="0" smtClean="0"/>
              <a:t>Online Friends</a:t>
            </a:r>
          </a:p>
          <a:p>
            <a:r>
              <a:rPr lang="en-US" dirty="0" smtClean="0"/>
              <a:t>Talking to an Adult you Trust</a:t>
            </a:r>
          </a:p>
          <a:p>
            <a:r>
              <a:rPr lang="en-US" dirty="0" smtClean="0"/>
              <a:t>Five Ways to Stay Safer Online</a:t>
            </a:r>
          </a:p>
          <a:p>
            <a:endParaRPr lang="en-US" dirty="0"/>
          </a:p>
        </p:txBody>
      </p:sp>
      <p:pic>
        <p:nvPicPr>
          <p:cNvPr id="5" name="Picture 4"/>
          <p:cNvPicPr>
            <a:picLocks noChangeAspect="1"/>
          </p:cNvPicPr>
          <p:nvPr/>
        </p:nvPicPr>
        <p:blipFill>
          <a:blip r:embed="rId2"/>
          <a:stretch>
            <a:fillRect/>
          </a:stretch>
        </p:blipFill>
        <p:spPr>
          <a:xfrm>
            <a:off x="7162800" y="4216400"/>
            <a:ext cx="1981200" cy="2641600"/>
          </a:xfrm>
          <a:prstGeom prst="rect">
            <a:avLst/>
          </a:prstGeom>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dirty="0" smtClean="0"/>
              <a:t>Cell Phones and Photos</a:t>
            </a:r>
          </a:p>
        </p:txBody>
      </p:sp>
      <p:sp>
        <p:nvSpPr>
          <p:cNvPr id="50179" name="Rectangle 3"/>
          <p:cNvSpPr>
            <a:spLocks noGrp="1" noChangeArrowheads="1"/>
          </p:cNvSpPr>
          <p:nvPr>
            <p:ph idx="1"/>
          </p:nvPr>
        </p:nvSpPr>
        <p:spPr>
          <a:xfrm>
            <a:off x="549275" y="1828801"/>
            <a:ext cx="5470525" cy="3733799"/>
          </a:xfrm>
        </p:spPr>
        <p:txBody>
          <a:bodyPr>
            <a:normAutofit/>
          </a:bodyPr>
          <a:lstStyle/>
          <a:p>
            <a:pPr eaLnBrk="1" hangingPunct="1"/>
            <a:r>
              <a:rPr lang="en-US" dirty="0" smtClean="0"/>
              <a:t>Victim and perpetrator</a:t>
            </a:r>
          </a:p>
          <a:p>
            <a:pPr marL="692150" lvl="2" indent="-342900">
              <a:spcBef>
                <a:spcPts val="2000"/>
              </a:spcBef>
            </a:pPr>
            <a:r>
              <a:rPr lang="en-US" dirty="0" smtClean="0"/>
              <a:t>Often the same person</a:t>
            </a:r>
          </a:p>
          <a:p>
            <a:pPr eaLnBrk="1" hangingPunct="1"/>
            <a:r>
              <a:rPr lang="en-US" dirty="0" smtClean="0"/>
              <a:t>Can lead to cyber-bullying</a:t>
            </a:r>
          </a:p>
          <a:p>
            <a:pPr eaLnBrk="1" hangingPunct="1"/>
            <a:r>
              <a:rPr lang="en-US" dirty="0" smtClean="0"/>
              <a:t>Think before you post</a:t>
            </a:r>
          </a:p>
          <a:p>
            <a:pPr eaLnBrk="1" hangingPunct="1"/>
            <a:endParaRPr lang="en-US" dirty="0" smtClean="0"/>
          </a:p>
        </p:txBody>
      </p:sp>
      <p:pic>
        <p:nvPicPr>
          <p:cNvPr id="50180" name="Picture 3"/>
          <p:cNvPicPr>
            <a:picLocks noChangeAspect="1" noChangeArrowheads="1"/>
          </p:cNvPicPr>
          <p:nvPr/>
        </p:nvPicPr>
        <p:blipFill>
          <a:blip r:embed="rId3"/>
          <a:srcRect/>
          <a:stretch>
            <a:fillRect/>
          </a:stretch>
        </p:blipFill>
        <p:spPr bwMode="auto">
          <a:xfrm>
            <a:off x="6343650" y="4800600"/>
            <a:ext cx="2800350" cy="2057400"/>
          </a:xfrm>
          <a:prstGeom prst="rect">
            <a:avLst/>
          </a:prstGeom>
          <a:noFill/>
          <a:ln w="9525">
            <a:noFill/>
            <a:miter lim="800000"/>
            <a:headEnd/>
            <a:tailEnd/>
          </a:ln>
        </p:spPr>
      </p:pic>
      <p:pic>
        <p:nvPicPr>
          <p:cNvPr id="6" name="Picture 5"/>
          <p:cNvPicPr>
            <a:picLocks noChangeAspect="1"/>
          </p:cNvPicPr>
          <p:nvPr/>
        </p:nvPicPr>
        <p:blipFill>
          <a:blip r:embed="rId4"/>
          <a:stretch>
            <a:fillRect/>
          </a:stretch>
        </p:blipFill>
        <p:spPr>
          <a:xfrm>
            <a:off x="7035800" y="1905000"/>
            <a:ext cx="2108200" cy="2120900"/>
          </a:xfrm>
          <a:prstGeom prst="rect">
            <a:avLst/>
          </a:prstGeom>
        </p:spPr>
      </p:pic>
      <p:sp>
        <p:nvSpPr>
          <p:cNvPr id="9" name="TextBox 8"/>
          <p:cNvSpPr txBox="1"/>
          <p:nvPr/>
        </p:nvSpPr>
        <p:spPr>
          <a:xfrm>
            <a:off x="2704022" y="3933491"/>
            <a:ext cx="184666" cy="369332"/>
          </a:xfrm>
          <a:prstGeom prst="rect">
            <a:avLst/>
          </a:prstGeom>
          <a:noFill/>
        </p:spPr>
        <p:txBody>
          <a:bodyPr wrap="none" rtlCol="0">
            <a:spAutoFit/>
          </a:bodyPr>
          <a:lstStyle/>
          <a:p>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accel="50000" decel="50000" fill="hold" grpId="0" nodeType="withEffect">
                                  <p:stCondLst>
                                    <p:cond delay="0"/>
                                  </p:stCondLst>
                                  <p:childTnLst>
                                    <p:set>
                                      <p:cBhvr>
                                        <p:cTn id="16" dur="1" fill="hold">
                                          <p:stCondLst>
                                            <p:cond delay="0"/>
                                          </p:stCondLst>
                                        </p:cTn>
                                        <p:tgtEl>
                                          <p:spTgt spid="50179">
                                            <p:txEl>
                                              <p:pRg st="1" end="1"/>
                                            </p:txEl>
                                          </p:spTgt>
                                        </p:tgtEl>
                                        <p:attrNameLst>
                                          <p:attrName>style.visibility</p:attrName>
                                        </p:attrNameLst>
                                      </p:cBhvr>
                                      <p:to>
                                        <p:strVal val="visible"/>
                                      </p:to>
                                    </p:set>
                                    <p:anim calcmode="lin" valueType="num">
                                      <p:cBhvr additive="base">
                                        <p:cTn id="17" dur="500" fill="hold"/>
                                        <p:tgtEl>
                                          <p:spTgt spid="5017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01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accel="50000" decel="50000" fill="hold" grpId="0" nodeType="clickEffect">
                                  <p:stCondLst>
                                    <p:cond delay="0"/>
                                  </p:stCondLst>
                                  <p:childTnLst>
                                    <p:set>
                                      <p:cBhvr>
                                        <p:cTn id="22" dur="1" fill="hold">
                                          <p:stCondLst>
                                            <p:cond delay="0"/>
                                          </p:stCondLst>
                                        </p:cTn>
                                        <p:tgtEl>
                                          <p:spTgt spid="50179">
                                            <p:txEl>
                                              <p:pRg st="2" end="2"/>
                                            </p:txEl>
                                          </p:spTgt>
                                        </p:tgtEl>
                                        <p:attrNameLst>
                                          <p:attrName>style.visibility</p:attrName>
                                        </p:attrNameLst>
                                      </p:cBhvr>
                                      <p:to>
                                        <p:strVal val="visible"/>
                                      </p:to>
                                    </p:set>
                                    <p:anim calcmode="lin" valueType="num">
                                      <p:cBhvr additive="base">
                                        <p:cTn id="23" dur="500" fill="hold"/>
                                        <p:tgtEl>
                                          <p:spTgt spid="5017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01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accel="50000" decel="50000" fill="hold" nodeType="clickEffect">
                                  <p:stCondLst>
                                    <p:cond delay="0"/>
                                  </p:stCondLst>
                                  <p:childTnLst>
                                    <p:set>
                                      <p:cBhvr>
                                        <p:cTn id="28" dur="1" fill="hold">
                                          <p:stCondLst>
                                            <p:cond delay="0"/>
                                          </p:stCondLst>
                                        </p:cTn>
                                        <p:tgtEl>
                                          <p:spTgt spid="50180"/>
                                        </p:tgtEl>
                                        <p:attrNameLst>
                                          <p:attrName>style.visibility</p:attrName>
                                        </p:attrNameLst>
                                      </p:cBhvr>
                                      <p:to>
                                        <p:strVal val="visible"/>
                                      </p:to>
                                    </p:set>
                                    <p:anim calcmode="lin" valueType="num">
                                      <p:cBhvr additive="base">
                                        <p:cTn id="29" dur="500" fill="hold"/>
                                        <p:tgtEl>
                                          <p:spTgt spid="50180"/>
                                        </p:tgtEl>
                                        <p:attrNameLst>
                                          <p:attrName>ppt_x</p:attrName>
                                        </p:attrNameLst>
                                      </p:cBhvr>
                                      <p:tavLst>
                                        <p:tav tm="0">
                                          <p:val>
                                            <p:strVal val="#ppt_x"/>
                                          </p:val>
                                        </p:tav>
                                        <p:tav tm="100000">
                                          <p:val>
                                            <p:strVal val="#ppt_x"/>
                                          </p:val>
                                        </p:tav>
                                      </p:tavLst>
                                    </p:anim>
                                    <p:anim calcmode="lin" valueType="num">
                                      <p:cBhvr additive="base">
                                        <p:cTn id="30" dur="500" fill="hold"/>
                                        <p:tgtEl>
                                          <p:spTgt spid="5018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accel="50000" decel="50000" fill="hold" grpId="0" nodeType="clickEffect">
                                  <p:stCondLst>
                                    <p:cond delay="0"/>
                                  </p:stCondLst>
                                  <p:childTnLst>
                                    <p:set>
                                      <p:cBhvr>
                                        <p:cTn id="34" dur="1" fill="hold">
                                          <p:stCondLst>
                                            <p:cond delay="0"/>
                                          </p:stCondLst>
                                        </p:cTn>
                                        <p:tgtEl>
                                          <p:spTgt spid="50179">
                                            <p:txEl>
                                              <p:pRg st="3" end="3"/>
                                            </p:txEl>
                                          </p:spTgt>
                                        </p:tgtEl>
                                        <p:attrNameLst>
                                          <p:attrName>style.visibility</p:attrName>
                                        </p:attrNameLst>
                                      </p:cBhvr>
                                      <p:to>
                                        <p:strVal val="visible"/>
                                      </p:to>
                                    </p:set>
                                    <p:anim calcmode="lin" valueType="num">
                                      <p:cBhvr additive="base">
                                        <p:cTn id="35" dur="500" fill="hold"/>
                                        <p:tgtEl>
                                          <p:spTgt spid="50179">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017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before you post</a:t>
            </a:r>
            <a:endParaRPr lang="en-US" dirty="0"/>
          </a:p>
        </p:txBody>
      </p:sp>
      <p:pic>
        <p:nvPicPr>
          <p:cNvPr id="4" name="Bulletin_Board_60.v5.wmv">
            <a:hlinkClick r:id="" action="ppaction://media"/>
          </p:cNvPr>
          <p:cNvPicPr>
            <a:picLocks noGrp="1"/>
          </p:cNvPicPr>
          <p:nvPr>
            <p:ph idx="1"/>
            <a:videoFile r:link="rId1"/>
          </p:nvPr>
        </p:nvPicPr>
        <p:blipFill>
          <a:blip r:embed="rId3"/>
          <a:stretch>
            <a:fillRect/>
          </a:stretch>
        </p:blipFill>
        <p:spPr>
          <a:xfrm>
            <a:off x="1447800" y="1676400"/>
            <a:ext cx="6145212" cy="4608909"/>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41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Posting a Picture</a:t>
            </a:r>
            <a:endParaRPr lang="en-US" dirty="0"/>
          </a:p>
        </p:txBody>
      </p:sp>
      <p:sp>
        <p:nvSpPr>
          <p:cNvPr id="3" name="Title 1"/>
          <p:cNvSpPr txBox="1">
            <a:spLocks/>
          </p:cNvSpPr>
          <p:nvPr/>
        </p:nvSpPr>
        <p:spPr>
          <a:xfrm>
            <a:off x="457200" y="2209800"/>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smtClean="0">
                <a:ln>
                  <a:noFill/>
                </a:ln>
                <a:solidFill>
                  <a:srgbClr val="FFFF00"/>
                </a:solidFill>
                <a:effectLst>
                  <a:outerShdw blurRad="50800" dist="50800" dir="2700000" algn="tl" rotWithShape="0">
                    <a:schemeClr val="bg1">
                      <a:alpha val="30000"/>
                    </a:schemeClr>
                  </a:outerShdw>
                </a:effectLst>
                <a:uLnTx/>
                <a:uFillTx/>
                <a:latin typeface="+mj-lt"/>
                <a:ea typeface="+mj-ea"/>
                <a:cs typeface="+mj-cs"/>
              </a:rPr>
              <a:t>What types of pictures should we post online?</a:t>
            </a:r>
            <a:endParaRPr kumimoji="0" lang="en-US" sz="4800" b="1" i="0" u="none" strike="noStrike" kern="1200" cap="none" spc="0" normalizeH="0" baseline="0" noProof="0" dirty="0">
              <a:ln>
                <a:noFill/>
              </a:ln>
              <a:solidFill>
                <a:srgbClr val="FFFF00"/>
              </a:solidFill>
              <a:effectLst>
                <a:outerShdw blurRad="50800" dist="50800" dir="2700000" algn="tl" rotWithShape="0">
                  <a:schemeClr val="bg1">
                    <a:alpha val="30000"/>
                  </a:schemeClr>
                </a:outerShdw>
              </a:effectLst>
              <a:uLnTx/>
              <a:uFillTx/>
              <a:latin typeface="+mj-lt"/>
              <a:ea typeface="+mj-ea"/>
              <a:cs typeface="+mj-cs"/>
            </a:endParaRP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7-12 Posting Pics Online.wmv">
            <a:hlinkClick r:id="" action="ppaction://media"/>
          </p:cNvPr>
          <p:cNvPicPr>
            <a:picLocks noGrp="1"/>
          </p:cNvPicPr>
          <p:nvPr>
            <p:ph idx="1"/>
            <a:videoFile r:link="rId1"/>
          </p:nvPr>
        </p:nvPicPr>
        <p:blipFill>
          <a:blip r:embed="rId4"/>
          <a:stretch>
            <a:fillRect/>
          </a:stretch>
        </p:blipFill>
        <p:spPr>
          <a:xfrm>
            <a:off x="1422400" y="1676400"/>
            <a:ext cx="6299200" cy="4724400"/>
          </a:xfrm>
        </p:spPr>
      </p:pic>
    </p:spTree>
  </p:cSld>
  <p:clrMapOvr>
    <a:masterClrMapping/>
  </p:clrMapOvr>
  <p:transition advTm="1623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numSld="11">
                <p:cTn id="7" fill="hold" display="0">
                  <p:stCondLst>
                    <p:cond delay="indefinite"/>
                  </p:stCondLst>
                  <p:endCondLst>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sz="4444" dirty="0" smtClean="0"/>
              <a:t>Is Maggie making a good choice here?</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ransition advTm="85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advTm="7599"/>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sz="4000" dirty="0" smtClean="0"/>
              <a:t>What can be some consequences </a:t>
            </a:r>
            <a:br>
              <a:rPr lang="en-US" sz="4000" dirty="0" smtClean="0"/>
            </a:br>
            <a:r>
              <a:rPr lang="en-US" sz="4000" dirty="0" smtClean="0"/>
              <a:t>for posting a picture?</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advTm="18949"/>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advTm="15633"/>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kinds of pictures </a:t>
            </a:r>
            <a:br>
              <a:rPr lang="en-US" dirty="0" smtClean="0"/>
            </a:br>
            <a:r>
              <a:rPr lang="en-US" dirty="0" smtClean="0"/>
              <a:t>should you post?</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advTm="15516"/>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ransition advTm="2833"/>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t>Utah Statistics</a:t>
            </a:r>
          </a:p>
        </p:txBody>
      </p:sp>
      <p:sp>
        <p:nvSpPr>
          <p:cNvPr id="82947" name="Rectangle 3"/>
          <p:cNvSpPr>
            <a:spLocks noGrp="1" noChangeArrowheads="1"/>
          </p:cNvSpPr>
          <p:nvPr>
            <p:ph type="body" idx="1"/>
          </p:nvPr>
        </p:nvSpPr>
        <p:spPr/>
        <p:txBody>
          <a:bodyPr/>
          <a:lstStyle/>
          <a:p>
            <a:pPr eaLnBrk="0" hangingPunct="0">
              <a:spcBef>
                <a:spcPct val="0"/>
              </a:spcBef>
            </a:pPr>
            <a:r>
              <a:rPr lang="en-US"/>
              <a:t>Utah ranks #1 in the nation for home </a:t>
            </a:r>
            <a:r>
              <a:rPr lang="en-US" u="sng"/>
              <a:t>computer use</a:t>
            </a:r>
            <a:r>
              <a:rPr lang="en-US"/>
              <a:t>.</a:t>
            </a:r>
          </a:p>
          <a:p>
            <a:pPr lvl="1" eaLnBrk="0" hangingPunct="0">
              <a:spcBef>
                <a:spcPct val="0"/>
              </a:spcBef>
            </a:pPr>
            <a:r>
              <a:rPr lang="en-US"/>
              <a:t>1.8 million or 74% of Utahns have computers in their homes.</a:t>
            </a:r>
          </a:p>
          <a:p>
            <a:pPr lvl="1" eaLnBrk="0" hangingPunct="0">
              <a:spcBef>
                <a:spcPct val="0"/>
              </a:spcBef>
            </a:pPr>
            <a:endParaRPr lang="en-US"/>
          </a:p>
          <a:p>
            <a:pPr eaLnBrk="0" hangingPunct="0">
              <a:spcBef>
                <a:spcPct val="0"/>
              </a:spcBef>
            </a:pPr>
            <a:r>
              <a:rPr lang="en-US"/>
              <a:t>Utah ranks #5 in the nation for home </a:t>
            </a:r>
            <a:r>
              <a:rPr lang="en-US" u="sng"/>
              <a:t>Internet use</a:t>
            </a:r>
            <a:r>
              <a:rPr lang="en-US"/>
              <a:t>.</a:t>
            </a:r>
          </a:p>
          <a:p>
            <a:pPr eaLnBrk="0" hangingPunct="0">
              <a:spcBef>
                <a:spcPct val="0"/>
              </a:spcBef>
              <a:buFontTx/>
              <a:buNone/>
            </a:pPr>
            <a:endParaRPr lang="en-US"/>
          </a:p>
          <a:p>
            <a:pPr algn="r" eaLnBrk="0" hangingPunct="0">
              <a:spcBef>
                <a:spcPct val="0"/>
              </a:spcBef>
              <a:buFontTx/>
              <a:buNone/>
            </a:pPr>
            <a:r>
              <a:rPr lang="en-US" sz="2400"/>
              <a:t>(Huntsman, 2005)</a:t>
            </a:r>
            <a:endParaRPr lang="en-US" b="1"/>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sz="4000" dirty="0" smtClean="0"/>
              <a:t>What are some other things </a:t>
            </a:r>
            <a:br>
              <a:rPr lang="en-US" sz="4000" dirty="0" smtClean="0"/>
            </a:br>
            <a:r>
              <a:rPr lang="en-US" sz="4000" dirty="0" smtClean="0"/>
              <a:t>that could happen?</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ransition advTm="13566"/>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ransition advTm="9816"/>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might these pictures </a:t>
            </a:r>
            <a:br>
              <a:rPr lang="en-US" dirty="0" smtClean="0"/>
            </a:br>
            <a:r>
              <a:rPr lang="en-US" dirty="0" smtClean="0"/>
              <a:t>effect Maggie’s future?</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advTm="10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ransition advTm="22883"/>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we learn from Maggie’s posting of pictures?</a:t>
            </a:r>
            <a:endParaRPr lang="en-US" dirty="0"/>
          </a:p>
        </p:txBody>
      </p:sp>
      <p:sp>
        <p:nvSpPr>
          <p:cNvPr id="3" name="Content Placeholder 2"/>
          <p:cNvSpPr>
            <a:spLocks noGrp="1"/>
          </p:cNvSpPr>
          <p:nvPr>
            <p:ph idx="1"/>
          </p:nvPr>
        </p:nvSpPr>
        <p:spPr/>
        <p:txBody>
          <a:bodyPr>
            <a:normAutofit fontScale="70000" lnSpcReduction="20000"/>
          </a:bodyPr>
          <a:lstStyle/>
          <a:p>
            <a:r>
              <a:rPr lang="en-US" sz="3600" dirty="0" smtClean="0"/>
              <a:t>Online pictures can be forwarded and posted elsewhere.</a:t>
            </a:r>
          </a:p>
          <a:p>
            <a:r>
              <a:rPr lang="en-US" sz="3600" dirty="0" smtClean="0"/>
              <a:t>Once a picture is posted, you can’t get it back.</a:t>
            </a:r>
          </a:p>
          <a:p>
            <a:r>
              <a:rPr lang="en-US" sz="3600" dirty="0" smtClean="0"/>
              <a:t>Nude pictures are illegal (&lt; 18 = child pornography).</a:t>
            </a:r>
          </a:p>
          <a:p>
            <a:r>
              <a:rPr lang="en-US" sz="3600" dirty="0" smtClean="0"/>
              <a:t>Only post “G-rated” pictures.</a:t>
            </a:r>
          </a:p>
          <a:p>
            <a:r>
              <a:rPr lang="en-US" sz="3600" dirty="0" smtClean="0"/>
              <a:t>Use privacy settings.</a:t>
            </a:r>
          </a:p>
          <a:p>
            <a:r>
              <a:rPr lang="en-US" sz="3600" dirty="0" smtClean="0"/>
              <a:t>Don’t reveal personal information in pictures.</a:t>
            </a:r>
          </a:p>
          <a:p>
            <a:r>
              <a:rPr lang="en-US" sz="3600" dirty="0" smtClean="0"/>
              <a:t>A picture you post online can effect your future.</a:t>
            </a:r>
            <a:endParaRPr lang="en-US" sz="36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Bottom)">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lide(fromBottom)">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dirty="0" smtClean="0"/>
              <a:t>What is Cyber-bullying?</a:t>
            </a:r>
          </a:p>
        </p:txBody>
      </p:sp>
      <p:sp>
        <p:nvSpPr>
          <p:cNvPr id="53251" name="Content Placeholder 2"/>
          <p:cNvSpPr>
            <a:spLocks noGrp="1"/>
          </p:cNvSpPr>
          <p:nvPr>
            <p:ph idx="1"/>
          </p:nvPr>
        </p:nvSpPr>
        <p:spPr/>
        <p:txBody>
          <a:bodyPr/>
          <a:lstStyle/>
          <a:p>
            <a:pPr eaLnBrk="1" hangingPunct="1"/>
            <a:r>
              <a:rPr lang="en-US" dirty="0" smtClean="0"/>
              <a:t>Use of technology to harass, threaten, or embarrass someone.</a:t>
            </a:r>
          </a:p>
        </p:txBody>
      </p:sp>
      <p:sp>
        <p:nvSpPr>
          <p:cNvPr id="6" name="TextBox 5"/>
          <p:cNvSpPr txBox="1"/>
          <p:nvPr/>
        </p:nvSpPr>
        <p:spPr>
          <a:xfrm>
            <a:off x="5913738" y="6504801"/>
            <a:ext cx="2544462" cy="276999"/>
          </a:xfrm>
          <a:prstGeom prst="rect">
            <a:avLst/>
          </a:prstGeom>
          <a:noFill/>
        </p:spPr>
        <p:txBody>
          <a:bodyPr wrap="none" rtlCol="0">
            <a:spAutoFit/>
          </a:bodyPr>
          <a:lstStyle/>
          <a:p>
            <a:r>
              <a:rPr lang="en-US" sz="1200" dirty="0" smtClean="0"/>
              <a:t>Courtesy of </a:t>
            </a:r>
            <a:r>
              <a:rPr lang="en-US" sz="1200" dirty="0" err="1" smtClean="0"/>
              <a:t>wentongg’s</a:t>
            </a:r>
            <a:r>
              <a:rPr lang="en-US" sz="1200" dirty="0" smtClean="0"/>
              <a:t> </a:t>
            </a:r>
            <a:r>
              <a:rPr lang="en-US" sz="1200" dirty="0" err="1" smtClean="0"/>
              <a:t>photostream</a:t>
            </a:r>
            <a:endParaRPr lang="en-US" sz="1200" dirty="0"/>
          </a:p>
        </p:txBody>
      </p:sp>
      <p:pic>
        <p:nvPicPr>
          <p:cNvPr id="7" name="Picture 6" descr="cyberbully_boy.jpg"/>
          <p:cNvPicPr>
            <a:picLocks noChangeAspect="1"/>
          </p:cNvPicPr>
          <p:nvPr/>
        </p:nvPicPr>
        <p:blipFill>
          <a:blip r:embed="rId3"/>
          <a:stretch>
            <a:fillRect/>
          </a:stretch>
        </p:blipFill>
        <p:spPr>
          <a:xfrm>
            <a:off x="5259478" y="3810000"/>
            <a:ext cx="3884521" cy="2583358"/>
          </a:xfrm>
          <a:prstGeom prst="rect">
            <a:avLst/>
          </a:prstGeom>
        </p:spPr>
      </p:pic>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dirty="0" smtClean="0"/>
              <a:t>Cyber-bullying – Example</a:t>
            </a:r>
          </a:p>
        </p:txBody>
      </p:sp>
      <p:pic>
        <p:nvPicPr>
          <p:cNvPr id="5" name="Words_Hurt_30.mov">
            <a:hlinkClick r:id="" action="ppaction://media"/>
          </p:cNvPr>
          <p:cNvPicPr>
            <a:picLocks noGrp="1" noRot="1" noChangeAspect="1"/>
          </p:cNvPicPr>
          <p:nvPr>
            <p:ph idx="1"/>
            <a:videoFile r:link="rId1"/>
          </p:nvPr>
        </p:nvPicPr>
        <p:blipFill>
          <a:blip r:embed="rId4"/>
          <a:stretch>
            <a:fillRect/>
          </a:stretch>
        </p:blipFill>
        <p:spPr>
          <a:xfrm>
            <a:off x="1422400" y="1676400"/>
            <a:ext cx="6273800" cy="47053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dirty="0" smtClean="0"/>
              <a:t>Cyber-bullying </a:t>
            </a:r>
            <a:r>
              <a:rPr lang="en-US" dirty="0" err="1" smtClean="0"/>
              <a:t>vs</a:t>
            </a:r>
            <a:r>
              <a:rPr lang="en-US" dirty="0" smtClean="0"/>
              <a:t> Bullying</a:t>
            </a:r>
          </a:p>
        </p:txBody>
      </p:sp>
      <p:sp>
        <p:nvSpPr>
          <p:cNvPr id="53251" name="Content Placeholder 2"/>
          <p:cNvSpPr>
            <a:spLocks noGrp="1"/>
          </p:cNvSpPr>
          <p:nvPr>
            <p:ph idx="1"/>
          </p:nvPr>
        </p:nvSpPr>
        <p:spPr/>
        <p:txBody>
          <a:bodyPr>
            <a:normAutofit fontScale="92500" lnSpcReduction="20000"/>
          </a:bodyPr>
          <a:lstStyle/>
          <a:p>
            <a:pPr eaLnBrk="1" hangingPunct="1"/>
            <a:r>
              <a:rPr lang="en-US" dirty="0" smtClean="0"/>
              <a:t>It can happen 24/7.</a:t>
            </a:r>
          </a:p>
          <a:p>
            <a:pPr eaLnBrk="1" hangingPunct="1"/>
            <a:r>
              <a:rPr lang="en-US" dirty="0" smtClean="0"/>
              <a:t>It can be done from a physically distant location – easier to say hurtful things in a text message rather than face-to-face</a:t>
            </a:r>
          </a:p>
          <a:p>
            <a:pPr eaLnBrk="1" hangingPunct="1"/>
            <a:r>
              <a:rPr lang="en-US" dirty="0" smtClean="0"/>
              <a:t>Victims often do not know who the bully is, or why they are being targeted.</a:t>
            </a:r>
          </a:p>
          <a:p>
            <a:pPr eaLnBrk="1" hangingPunct="1"/>
            <a:r>
              <a:rPr lang="en-US" dirty="0" smtClean="0"/>
              <a:t>It can become viral - a large number of people can become involved.</a:t>
            </a:r>
          </a:p>
          <a:p>
            <a:pPr eaLnBrk="1" hangingPunct="1"/>
            <a:r>
              <a:rPr lang="en-US" dirty="0" smtClean="0"/>
              <a:t>Loss of non-verbal cues (face) and voice inflexion (joking).</a:t>
            </a:r>
          </a:p>
          <a:p>
            <a:pPr eaLnBrk="1" hangingPunct="1"/>
            <a:r>
              <a:rPr lang="en-US" dirty="0" smtClean="0"/>
              <a:t>Victim may become bully.</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p:cTn id="7" dur="500" fill="hold"/>
                                        <p:tgtEl>
                                          <p:spTgt spid="532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325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53251">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5325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53251">
                                            <p:txEl>
                                              <p:pRg st="1" end="1"/>
                                            </p:txEl>
                                          </p:spTgt>
                                        </p:tgtEl>
                                        <p:attrNameLst>
                                          <p:attrName>style.visibility</p:attrName>
                                        </p:attrNameLst>
                                      </p:cBhvr>
                                      <p:to>
                                        <p:strVal val="visible"/>
                                      </p:to>
                                    </p:set>
                                    <p:anim calcmode="lin" valueType="num">
                                      <p:cBhvr>
                                        <p:cTn id="15" dur="500" fill="hold"/>
                                        <p:tgtEl>
                                          <p:spTgt spid="53251">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53251">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53251">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5325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53251">
                                            <p:txEl>
                                              <p:pRg st="2" end="2"/>
                                            </p:txEl>
                                          </p:spTgt>
                                        </p:tgtEl>
                                        <p:attrNameLst>
                                          <p:attrName>style.visibility</p:attrName>
                                        </p:attrNameLst>
                                      </p:cBhvr>
                                      <p:to>
                                        <p:strVal val="visible"/>
                                      </p:to>
                                    </p:set>
                                    <p:anim calcmode="lin" valueType="num">
                                      <p:cBhvr>
                                        <p:cTn id="23" dur="500" fill="hold"/>
                                        <p:tgtEl>
                                          <p:spTgt spid="53251">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53251">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53251">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5325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53251">
                                            <p:txEl>
                                              <p:pRg st="3" end="3"/>
                                            </p:txEl>
                                          </p:spTgt>
                                        </p:tgtEl>
                                        <p:attrNameLst>
                                          <p:attrName>style.visibility</p:attrName>
                                        </p:attrNameLst>
                                      </p:cBhvr>
                                      <p:to>
                                        <p:strVal val="visible"/>
                                      </p:to>
                                    </p:set>
                                    <p:anim calcmode="lin" valueType="num">
                                      <p:cBhvr>
                                        <p:cTn id="31" dur="500" fill="hold"/>
                                        <p:tgtEl>
                                          <p:spTgt spid="53251">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53251">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53251">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53251">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53251">
                                            <p:txEl>
                                              <p:pRg st="4" end="4"/>
                                            </p:txEl>
                                          </p:spTgt>
                                        </p:tgtEl>
                                        <p:attrNameLst>
                                          <p:attrName>style.visibility</p:attrName>
                                        </p:attrNameLst>
                                      </p:cBhvr>
                                      <p:to>
                                        <p:strVal val="visible"/>
                                      </p:to>
                                    </p:set>
                                    <p:anim calcmode="lin" valueType="num">
                                      <p:cBhvr>
                                        <p:cTn id="39" dur="500" fill="hold"/>
                                        <p:tgtEl>
                                          <p:spTgt spid="53251">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53251">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53251">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53251">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53251">
                                            <p:txEl>
                                              <p:pRg st="5" end="5"/>
                                            </p:txEl>
                                          </p:spTgt>
                                        </p:tgtEl>
                                        <p:attrNameLst>
                                          <p:attrName>style.visibility</p:attrName>
                                        </p:attrNameLst>
                                      </p:cBhvr>
                                      <p:to>
                                        <p:strVal val="visible"/>
                                      </p:to>
                                    </p:set>
                                    <p:anim calcmode="lin" valueType="num">
                                      <p:cBhvr>
                                        <p:cTn id="47" dur="500" fill="hold"/>
                                        <p:tgtEl>
                                          <p:spTgt spid="53251">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53251">
                                            <p:txEl>
                                              <p:pRg st="5" end="5"/>
                                            </p:txEl>
                                          </p:spTgt>
                                        </p:tgtEl>
                                        <p:attrNameLst>
                                          <p:attrName>ppt_h</p:attrName>
                                        </p:attrNameLst>
                                      </p:cBhvr>
                                      <p:tavLst>
                                        <p:tav tm="0">
                                          <p:val>
                                            <p:fltVal val="0"/>
                                          </p:val>
                                        </p:tav>
                                        <p:tav tm="100000">
                                          <p:val>
                                            <p:strVal val="#ppt_h"/>
                                          </p:val>
                                        </p:tav>
                                      </p:tavLst>
                                    </p:anim>
                                    <p:anim calcmode="lin" valueType="num">
                                      <p:cBhvr>
                                        <p:cTn id="49" dur="500" fill="hold"/>
                                        <p:tgtEl>
                                          <p:spTgt spid="53251">
                                            <p:txEl>
                                              <p:pRg st="5" end="5"/>
                                            </p:txEl>
                                          </p:spTgt>
                                        </p:tgtEl>
                                        <p:attrNameLst>
                                          <p:attrName>style.rotation</p:attrName>
                                        </p:attrNameLst>
                                      </p:cBhvr>
                                      <p:tavLst>
                                        <p:tav tm="0">
                                          <p:val>
                                            <p:fltVal val="360"/>
                                          </p:val>
                                        </p:tav>
                                        <p:tav tm="100000">
                                          <p:val>
                                            <p:fltVal val="0"/>
                                          </p:val>
                                        </p:tav>
                                      </p:tavLst>
                                    </p:anim>
                                    <p:animEffect transition="in" filter="fade">
                                      <p:cBhvr>
                                        <p:cTn id="50" dur="500"/>
                                        <p:tgtEl>
                                          <p:spTgt spid="532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bldLvl="5"/>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7-12 Cyber-bullying.wmv">
            <a:hlinkClick r:id="" action="ppaction://media"/>
          </p:cNvPr>
          <p:cNvPicPr>
            <a:picLocks noGrp="1"/>
          </p:cNvPicPr>
          <p:nvPr>
            <p:ph idx="1"/>
            <a:videoFile r:link="rId1"/>
          </p:nvPr>
        </p:nvPicPr>
        <p:blipFill>
          <a:blip r:embed="rId3"/>
          <a:stretch>
            <a:fillRect/>
          </a:stretch>
        </p:blipFill>
        <p:spPr>
          <a:xfrm>
            <a:off x="1143000" y="1676400"/>
            <a:ext cx="6705600" cy="5029200"/>
          </a:xfrm>
        </p:spPr>
      </p:pic>
    </p:spTree>
  </p:cSld>
  <p:clrMapOvr>
    <a:masterClrMapping/>
  </p:clrMapOvr>
  <p:transition advTm="2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numSld="11">
                <p:cTn id="7" fill="hold" display="0">
                  <p:stCondLst>
                    <p:cond delay="indefinite"/>
                  </p:stCondLst>
                  <p:endCondLst>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sz="4889" dirty="0" smtClean="0"/>
              <a:t>What does Lamer Bill do </a:t>
            </a:r>
            <a:br>
              <a:rPr lang="en-US" sz="4889" dirty="0" smtClean="0"/>
            </a:br>
            <a:r>
              <a:rPr lang="en-US" sz="4889" dirty="0" smtClean="0"/>
              <a:t>to threaten and harass Joe?</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advTm="395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NetSafe</a:t>
            </a:r>
            <a:r>
              <a:rPr lang="en-US" dirty="0" smtClean="0"/>
              <a:t> Utah Introduction</a:t>
            </a:r>
            <a:endParaRPr lang="en-US" dirty="0"/>
          </a:p>
        </p:txBody>
      </p:sp>
      <p:pic>
        <p:nvPicPr>
          <p:cNvPr id="4" name="NetSafe Utah Overview.mp4">
            <a:hlinkClick r:id="" action="ppaction://media"/>
          </p:cNvPr>
          <p:cNvPicPr>
            <a:picLocks noGrp="1"/>
          </p:cNvPicPr>
          <p:nvPr>
            <p:ph idx="1"/>
            <a:videoFile r:link="rId1"/>
          </p:nvPr>
        </p:nvPicPr>
        <p:blipFill>
          <a:blip r:embed="rId4"/>
          <a:stretch>
            <a:fillRect/>
          </a:stretch>
        </p:blipFill>
        <p:spPr>
          <a:xfrm>
            <a:off x="1422400" y="1676400"/>
            <a:ext cx="6273800" cy="4705350"/>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06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ransition advTm="23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sz="4889" dirty="0" smtClean="0"/>
              <a:t>Wanting to skip school is a </a:t>
            </a:r>
            <a:br>
              <a:rPr lang="en-US" sz="4889" dirty="0" smtClean="0"/>
            </a:br>
            <a:r>
              <a:rPr lang="en-US" sz="4889" dirty="0" smtClean="0"/>
              <a:t>symptom of cyber-bullying.</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advTm="385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ransition advTm="3583"/>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sz="4889" dirty="0" smtClean="0"/>
              <a:t>Where can cyber-bullying happen?</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advTm="3199"/>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ransition advTm="4183"/>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sz="4889" dirty="0" smtClean="0"/>
              <a:t>What does Joe do with the threatening texts &amp; emails?</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advTm="4416"/>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ransition advTm="1083"/>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dirty="0" smtClean="0"/>
              <a:t>What did Joe do with the “evidence”?</a:t>
            </a:r>
            <a:br>
              <a:rPr lang="en-US" dirty="0" smtClean="0"/>
            </a:b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advTm="32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ransition advTm="34366"/>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fontScale="90000"/>
          </a:bodyPr>
          <a:lstStyle/>
          <a:p>
            <a:pPr eaLnBrk="1" hangingPunct="1"/>
            <a:r>
              <a:rPr lang="en-US" dirty="0" smtClean="0"/>
              <a:t>How can we stop cyber-bullying?</a:t>
            </a:r>
          </a:p>
        </p:txBody>
      </p:sp>
      <p:sp>
        <p:nvSpPr>
          <p:cNvPr id="56323" name="Content Placeholder 2"/>
          <p:cNvSpPr>
            <a:spLocks noGrp="1"/>
          </p:cNvSpPr>
          <p:nvPr>
            <p:ph idx="1"/>
          </p:nvPr>
        </p:nvSpPr>
        <p:spPr/>
        <p:txBody>
          <a:bodyPr>
            <a:normAutofit/>
          </a:bodyPr>
          <a:lstStyle/>
          <a:p>
            <a:pPr marL="457200" indent="-457200" eaLnBrk="1" hangingPunct="1">
              <a:buFont typeface="+mj-lt"/>
              <a:buAutoNum type="arabicPeriod"/>
            </a:pPr>
            <a:r>
              <a:rPr lang="en-US" dirty="0" smtClean="0"/>
              <a:t>Do Not Respond.</a:t>
            </a:r>
          </a:p>
          <a:p>
            <a:pPr marL="457200" indent="-457200" eaLnBrk="1" hangingPunct="1">
              <a:buFont typeface="+mj-lt"/>
              <a:buAutoNum type="arabicPeriod"/>
            </a:pPr>
            <a:endParaRPr lang="en-US" dirty="0" smtClean="0"/>
          </a:p>
          <a:p>
            <a:pPr marL="457200" indent="-457200" eaLnBrk="1" hangingPunct="1">
              <a:buFont typeface="+mj-lt"/>
              <a:buAutoNum type="arabicPeriod"/>
            </a:pPr>
            <a:r>
              <a:rPr lang="en-US" dirty="0" smtClean="0"/>
              <a:t>Save the Evidence.</a:t>
            </a:r>
          </a:p>
          <a:p>
            <a:pPr marL="457200" indent="-457200" eaLnBrk="1" hangingPunct="1">
              <a:buFont typeface="+mj-lt"/>
              <a:buAutoNum type="arabicPeriod"/>
            </a:pPr>
            <a:endParaRPr lang="en-US" dirty="0" smtClean="0"/>
          </a:p>
          <a:p>
            <a:pPr marL="457200" indent="-457200" eaLnBrk="1" hangingPunct="1">
              <a:buFont typeface="+mj-lt"/>
              <a:buAutoNum type="arabicPeriod"/>
            </a:pPr>
            <a:r>
              <a:rPr lang="en-US" dirty="0" smtClean="0"/>
              <a:t>Report It.</a:t>
            </a:r>
          </a:p>
          <a:p>
            <a:pPr eaLnBrk="1" hangingPunct="1">
              <a:buFontTx/>
              <a:buNone/>
            </a:pP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slide(fromBottom)">
                                      <p:cBhvr>
                                        <p:cTn id="7" dur="5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6323">
                                            <p:txEl>
                                              <p:pRg st="2" end="2"/>
                                            </p:txEl>
                                          </p:spTgt>
                                        </p:tgtEl>
                                        <p:attrNameLst>
                                          <p:attrName>style.visibility</p:attrName>
                                        </p:attrNameLst>
                                      </p:cBhvr>
                                      <p:to>
                                        <p:strVal val="visible"/>
                                      </p:to>
                                    </p:set>
                                    <p:animEffect transition="in" filter="slide(fromBottom)">
                                      <p:cBhvr>
                                        <p:cTn id="12" dur="500"/>
                                        <p:tgtEl>
                                          <p:spTgt spid="563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6323">
                                            <p:txEl>
                                              <p:pRg st="4" end="4"/>
                                            </p:txEl>
                                          </p:spTgt>
                                        </p:tgtEl>
                                        <p:attrNameLst>
                                          <p:attrName>style.visibility</p:attrName>
                                        </p:attrNameLst>
                                      </p:cBhvr>
                                      <p:to>
                                        <p:strVal val="visible"/>
                                      </p:to>
                                    </p:set>
                                    <p:animEffect transition="in" filter="slide(fromBottom)">
                                      <p:cBhvr>
                                        <p:cTn id="17" dur="500"/>
                                        <p:tgtEl>
                                          <p:spTgt spid="563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bldLvl="5"/>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we learn from this video?</a:t>
            </a:r>
            <a:endParaRPr lang="en-US" dirty="0"/>
          </a:p>
        </p:txBody>
      </p:sp>
      <p:sp>
        <p:nvSpPr>
          <p:cNvPr id="3" name="Content Placeholder 2"/>
          <p:cNvSpPr>
            <a:spLocks noGrp="1"/>
          </p:cNvSpPr>
          <p:nvPr>
            <p:ph idx="1"/>
          </p:nvPr>
        </p:nvSpPr>
        <p:spPr/>
        <p:txBody>
          <a:bodyPr>
            <a:normAutofit lnSpcReduction="10000"/>
          </a:bodyPr>
          <a:lstStyle/>
          <a:p>
            <a:r>
              <a:rPr lang="en-US" dirty="0" smtClean="0"/>
              <a:t>Teens get on the Internet to connect to others through…</a:t>
            </a:r>
          </a:p>
          <a:p>
            <a:pPr lvl="1"/>
            <a:r>
              <a:rPr lang="en-US" dirty="0" smtClean="0"/>
              <a:t>Social networks, instant/text messaging, games.</a:t>
            </a:r>
          </a:p>
          <a:p>
            <a:r>
              <a:rPr lang="en-US" dirty="0" smtClean="0"/>
              <a:t>The Internet is like the pizza parlors and malls.</a:t>
            </a:r>
          </a:p>
          <a:p>
            <a:r>
              <a:rPr lang="en-US" dirty="0" smtClean="0"/>
              <a:t>Have conversations regularly and openly.</a:t>
            </a:r>
          </a:p>
          <a:p>
            <a:r>
              <a:rPr lang="en-US" dirty="0" smtClean="0"/>
              <a:t>Know what your kids are doing online like you do offline.</a:t>
            </a:r>
          </a:p>
          <a:p>
            <a:r>
              <a:rPr lang="en-US" dirty="0" smtClean="0"/>
              <a:t>What else can you do?</a:t>
            </a:r>
          </a:p>
          <a:p>
            <a:pPr lvl="2"/>
            <a:r>
              <a:rPr lang="en-US" dirty="0" smtClean="0"/>
              <a:t>Have time limits.</a:t>
            </a:r>
          </a:p>
          <a:p>
            <a:pPr lvl="2"/>
            <a:r>
              <a:rPr lang="en-US" dirty="0" smtClean="0"/>
              <a:t>Install filtering and monitoring software.</a:t>
            </a:r>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Bottom)">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lide(fromBottom)">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slide(fromBottom)">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Rule of Thumb</a:t>
            </a:r>
            <a:endParaRPr lang="en-US" dirty="0"/>
          </a:p>
        </p:txBody>
      </p:sp>
      <p:sp>
        <p:nvSpPr>
          <p:cNvPr id="4" name="Content Placeholder 2"/>
          <p:cNvSpPr>
            <a:spLocks noGrp="1"/>
          </p:cNvSpPr>
          <p:nvPr>
            <p:ph idx="1"/>
          </p:nvPr>
        </p:nvSpPr>
        <p:spPr>
          <a:xfrm>
            <a:off x="549275" y="1981200"/>
            <a:ext cx="8042275" cy="4343400"/>
          </a:xfrm>
        </p:spPr>
        <p:txBody>
          <a:bodyPr/>
          <a:lstStyle/>
          <a:p>
            <a:pPr eaLnBrk="1" hangingPunct="1"/>
            <a:endParaRPr lang="en-US" dirty="0" smtClean="0">
              <a:ea typeface="ＭＳ Ｐゴシック" charset="-128"/>
              <a:cs typeface="ＭＳ Ｐゴシック" charset="-128"/>
            </a:endParaRPr>
          </a:p>
          <a:p>
            <a:pPr eaLnBrk="1" hangingPunct="1">
              <a:buNone/>
            </a:pPr>
            <a:r>
              <a:rPr lang="en-US" sz="2800" dirty="0" smtClean="0">
                <a:ea typeface="ＭＳ Ｐゴシック" charset="-128"/>
                <a:cs typeface="ＭＳ Ｐゴシック" charset="-128"/>
              </a:rPr>
              <a:t>If you won’t say it face to face, then don’t send it.</a:t>
            </a:r>
          </a:p>
          <a:p>
            <a:pPr eaLnBrk="1" hangingPunct="1">
              <a:buFontTx/>
              <a:buNone/>
            </a:pPr>
            <a:endParaRPr lang="en-US" dirty="0" smtClean="0">
              <a:ea typeface="ＭＳ Ｐゴシック" charset="-128"/>
              <a:cs typeface="ＭＳ Ｐゴシック"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What about </a:t>
            </a:r>
            <a:br>
              <a:rPr lang="en-US" dirty="0" smtClean="0"/>
            </a:br>
            <a:r>
              <a:rPr lang="en-US" dirty="0" smtClean="0"/>
              <a:t>Personal Information?</a:t>
            </a:r>
            <a:endParaRPr lang="en-US" dirty="0"/>
          </a:p>
        </p:txBody>
      </p:sp>
      <p:sp>
        <p:nvSpPr>
          <p:cNvPr id="4" name="Content Placeholder 2"/>
          <p:cNvSpPr>
            <a:spLocks noGrp="1"/>
          </p:cNvSpPr>
          <p:nvPr>
            <p:ph idx="1"/>
          </p:nvPr>
        </p:nvSpPr>
        <p:spPr>
          <a:xfrm>
            <a:off x="457200" y="2057401"/>
            <a:ext cx="8229600" cy="3962400"/>
          </a:xfrm>
        </p:spPr>
        <p:txBody>
          <a:bodyPr>
            <a:normAutofit/>
          </a:bodyPr>
          <a:lstStyle/>
          <a:p>
            <a:pPr eaLnBrk="1" hangingPunct="1"/>
            <a:r>
              <a:rPr lang="en-US" dirty="0" smtClean="0"/>
              <a:t>What can happen if…</a:t>
            </a:r>
          </a:p>
          <a:p>
            <a:pPr lvl="1"/>
            <a:r>
              <a:rPr lang="en-US" dirty="0" smtClean="0"/>
              <a:t>Someone gets your name and </a:t>
            </a:r>
            <a:r>
              <a:rPr lang="en-US" dirty="0" err="1" smtClean="0"/>
              <a:t>ssn</a:t>
            </a:r>
            <a:r>
              <a:rPr lang="en-US" dirty="0" smtClean="0"/>
              <a:t>?</a:t>
            </a:r>
          </a:p>
          <a:p>
            <a:pPr lvl="1"/>
            <a:r>
              <a:rPr lang="en-US" dirty="0" smtClean="0"/>
              <a:t>You post your e-mail address on </a:t>
            </a:r>
            <a:r>
              <a:rPr lang="en-US" dirty="0" err="1" smtClean="0"/>
              <a:t>facebook</a:t>
            </a:r>
            <a:r>
              <a:rPr lang="en-US" dirty="0"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4">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4">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7-12 What is personal Info.wmv">
            <a:hlinkClick r:id="" action="ppaction://media"/>
          </p:cNvPr>
          <p:cNvPicPr>
            <a:picLocks noGrp="1"/>
          </p:cNvPicPr>
          <p:nvPr>
            <p:ph idx="1"/>
            <a:videoFile r:link="rId1"/>
          </p:nvPr>
        </p:nvPicPr>
        <p:blipFill>
          <a:blip r:embed="rId4"/>
          <a:stretch>
            <a:fillRect/>
          </a:stretch>
        </p:blipFill>
        <p:spPr>
          <a:xfrm>
            <a:off x="1295400" y="1695450"/>
            <a:ext cx="6477000" cy="4857750"/>
          </a:xfrm>
        </p:spPr>
      </p:pic>
    </p:spTree>
  </p:cSld>
  <p:clrMapOvr>
    <a:masterClrMapping/>
  </p:clrMapOvr>
  <p:transition advTm="2033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numSld="9">
                <p:cTn id="7" fill="hold" display="0">
                  <p:stCondLst>
                    <p:cond delay="indefinite"/>
                  </p:stCondLst>
                  <p:endCondLst>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sz="4889" dirty="0" smtClean="0"/>
              <a:t>What are some examples</a:t>
            </a:r>
            <a:br>
              <a:rPr lang="en-US" sz="4889" dirty="0" smtClean="0"/>
            </a:br>
            <a:r>
              <a:rPr lang="en-US" sz="4889" dirty="0" smtClean="0"/>
              <a:t>of personal information?</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advTm="13283"/>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ransition advTm="12766"/>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790"/>
            <a:ext cx="8229600" cy="1143000"/>
          </a:xfrm>
        </p:spPr>
        <p:txBody>
          <a:bodyPr>
            <a:normAutofit fontScale="90000"/>
          </a:bodyPr>
          <a:lstStyle/>
          <a:p>
            <a:r>
              <a:rPr lang="en-US" sz="3556" dirty="0" smtClean="0"/>
              <a:t>What can happen when someone gets Joe and Maggie’s personal information?</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advTm="12366"/>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ransition advTm="6833"/>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sz="4000" dirty="0" smtClean="0"/>
              <a:t>What does Joe and Maggie do to keep their personal information safe?</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advTm="50233"/>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ransition advTm="7766"/>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4000" dirty="0" smtClean="0"/>
              <a:t>When it is okay </a:t>
            </a:r>
            <a:br>
              <a:rPr lang="en-US" sz="4000" dirty="0" smtClean="0"/>
            </a:br>
            <a:r>
              <a:rPr lang="en-US" sz="4000" dirty="0" smtClean="0"/>
              <a:t>to give out personal information?</a:t>
            </a:r>
            <a:endParaRPr lang="en-US" sz="4000" dirty="0"/>
          </a:p>
        </p:txBody>
      </p:sp>
      <p:sp>
        <p:nvSpPr>
          <p:cNvPr id="3" name="Content Placeholder 2"/>
          <p:cNvSpPr>
            <a:spLocks noGrp="1"/>
          </p:cNvSpPr>
          <p:nvPr>
            <p:ph idx="1"/>
          </p:nvPr>
        </p:nvSpPr>
        <p:spPr/>
        <p:txBody>
          <a:bodyPr/>
          <a:lstStyle/>
          <a:p>
            <a:endParaRPr lang="en-US"/>
          </a:p>
        </p:txBody>
      </p:sp>
    </p:spTree>
  </p:cSld>
  <p:clrMapOvr>
    <a:masterClrMapping/>
  </p:clrMapOvr>
  <p:transition advTm="9616"/>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best Internet filter </a:t>
            </a:r>
            <a:br>
              <a:rPr lang="en-US" dirty="0" smtClean="0"/>
            </a:br>
            <a:r>
              <a:rPr lang="en-US" dirty="0" smtClean="0"/>
              <a:t>in the world?</a:t>
            </a:r>
            <a:endParaRPr lang="en-US" dirty="0"/>
          </a:p>
        </p:txBody>
      </p:sp>
      <p:sp>
        <p:nvSpPr>
          <p:cNvPr id="3" name="Content Placeholder 2"/>
          <p:cNvSpPr>
            <a:spLocks noGrp="1"/>
          </p:cNvSpPr>
          <p:nvPr>
            <p:ph idx="1"/>
          </p:nvPr>
        </p:nvSpPr>
        <p:spPr/>
        <p:txBody>
          <a:bodyPr>
            <a:normAutofit/>
          </a:bodyPr>
          <a:lstStyle/>
          <a:p>
            <a:r>
              <a:rPr lang="en-US" sz="3600" dirty="0" smtClean="0"/>
              <a:t>It is free.</a:t>
            </a:r>
          </a:p>
          <a:p>
            <a:r>
              <a:rPr lang="en-US" sz="3600" dirty="0" smtClean="0"/>
              <a:t>It is simple to use.</a:t>
            </a:r>
          </a:p>
          <a:p>
            <a:r>
              <a:rPr lang="en-US" sz="3600" dirty="0" smtClean="0"/>
              <a:t>You take it with you wherever you go.</a:t>
            </a:r>
          </a:p>
          <a:p>
            <a:endParaRPr lang="en-US" sz="3600" dirty="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advTm="16233"/>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should we keep our personal information safe?</a:t>
            </a:r>
            <a:endParaRPr lang="en-US" dirty="0"/>
          </a:p>
        </p:txBody>
      </p:sp>
      <p:sp>
        <p:nvSpPr>
          <p:cNvPr id="3" name="Content Placeholder 2"/>
          <p:cNvSpPr>
            <a:spLocks noGrp="1"/>
          </p:cNvSpPr>
          <p:nvPr>
            <p:ph idx="1"/>
          </p:nvPr>
        </p:nvSpPr>
        <p:spPr/>
        <p:txBody>
          <a:bodyPr/>
          <a:lstStyle/>
          <a:p>
            <a:pPr>
              <a:buNone/>
            </a:pPr>
            <a:r>
              <a:rPr lang="en-US" dirty="0" smtClean="0"/>
              <a:t>When our personal information is safe then we are safe.</a:t>
            </a:r>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can we learn about keeping our personal information safe?</a:t>
            </a:r>
            <a:endParaRPr lang="en-US" dirty="0"/>
          </a:p>
        </p:txBody>
      </p:sp>
      <p:sp>
        <p:nvSpPr>
          <p:cNvPr id="3" name="Content Placeholder 2"/>
          <p:cNvSpPr>
            <a:spLocks noGrp="1"/>
          </p:cNvSpPr>
          <p:nvPr>
            <p:ph idx="1"/>
          </p:nvPr>
        </p:nvSpPr>
        <p:spPr/>
        <p:txBody>
          <a:bodyPr>
            <a:normAutofit lnSpcReduction="10000"/>
          </a:bodyPr>
          <a:lstStyle/>
          <a:p>
            <a:r>
              <a:rPr lang="en-US" dirty="0" smtClean="0"/>
              <a:t>Logging into a web site – a lock icon.</a:t>
            </a:r>
          </a:p>
          <a:p>
            <a:r>
              <a:rPr lang="en-US" dirty="0" smtClean="0"/>
              <a:t>Don’t use obvious words for passwords.</a:t>
            </a:r>
          </a:p>
          <a:p>
            <a:r>
              <a:rPr lang="en-US" dirty="0" smtClean="0"/>
              <a:t>Never give out passwords even to a best friend.</a:t>
            </a:r>
          </a:p>
          <a:p>
            <a:r>
              <a:rPr lang="en-US" dirty="0" smtClean="0"/>
              <a:t>Change passwords often.</a:t>
            </a:r>
          </a:p>
          <a:p>
            <a:r>
              <a:rPr lang="en-US" dirty="0" smtClean="0"/>
              <a:t>Keep security software is updated.</a:t>
            </a:r>
          </a:p>
          <a:p>
            <a:r>
              <a:rPr lang="en-US" dirty="0" smtClean="0"/>
              <a:t>Be sure to log out after using a public computer.</a:t>
            </a:r>
          </a:p>
          <a:p>
            <a:r>
              <a:rPr lang="en-US" dirty="0" smtClean="0"/>
              <a:t>Don’t post pictures that show personal information.</a:t>
            </a:r>
          </a:p>
          <a:p>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Online Friends</a:t>
            </a:r>
            <a:endParaRPr lang="en-US" dirty="0"/>
          </a:p>
        </p:txBody>
      </p:sp>
      <p:sp>
        <p:nvSpPr>
          <p:cNvPr id="3" name="Title 1"/>
          <p:cNvSpPr txBox="1">
            <a:spLocks/>
          </p:cNvSpPr>
          <p:nvPr/>
        </p:nvSpPr>
        <p:spPr>
          <a:xfrm>
            <a:off x="457200" y="2209800"/>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smtClean="0">
                <a:ln>
                  <a:noFill/>
                </a:ln>
                <a:solidFill>
                  <a:srgbClr val="FFFF00"/>
                </a:solidFill>
                <a:effectLst>
                  <a:outerShdw blurRad="50800" dist="50800" dir="2700000" algn="tl" rotWithShape="0">
                    <a:schemeClr val="bg1">
                      <a:alpha val="30000"/>
                    </a:schemeClr>
                  </a:outerShdw>
                </a:effectLst>
                <a:uLnTx/>
                <a:uFillTx/>
                <a:latin typeface="+mj-lt"/>
                <a:ea typeface="+mj-ea"/>
                <a:cs typeface="+mj-cs"/>
              </a:rPr>
              <a:t>Who should you have as your online friends?</a:t>
            </a:r>
            <a:endParaRPr kumimoji="0" lang="en-US" sz="4800" b="1" i="0" u="none" strike="noStrike" kern="1200" cap="none" spc="0" normalizeH="0" baseline="0" noProof="0" dirty="0">
              <a:ln>
                <a:noFill/>
              </a:ln>
              <a:solidFill>
                <a:srgbClr val="FFFF00"/>
              </a:solidFill>
              <a:effectLst>
                <a:outerShdw blurRad="50800" dist="50800" dir="2700000" algn="tl" rotWithShape="0">
                  <a:schemeClr val="bg1">
                    <a:alpha val="30000"/>
                  </a:schemeClr>
                </a:outerShdw>
              </a:effectLst>
              <a:uLnTx/>
              <a:uFillTx/>
              <a:latin typeface="+mj-lt"/>
              <a:ea typeface="+mj-ea"/>
              <a:cs typeface="+mj-cs"/>
            </a:endParaRPr>
          </a:p>
        </p:txBody>
      </p:sp>
    </p:spTree>
  </p:cSld>
  <p:clrMapOvr>
    <a:masterClrMapping/>
  </p:clrMapOvr>
  <p:transition>
    <p:dissolv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7-12 Real Friends.wmv">
            <a:hlinkClick r:id="" action="ppaction://media"/>
          </p:cNvPr>
          <p:cNvPicPr>
            <a:picLocks noGrp="1"/>
          </p:cNvPicPr>
          <p:nvPr>
            <p:ph idx="1"/>
            <a:videoFile r:link="rId1"/>
          </p:nvPr>
        </p:nvPicPr>
        <p:blipFill>
          <a:blip r:embed="rId4"/>
          <a:stretch>
            <a:fillRect/>
          </a:stretch>
        </p:blipFill>
        <p:spPr>
          <a:xfrm>
            <a:off x="1295400" y="1638300"/>
            <a:ext cx="6477000" cy="4857750"/>
          </a:xfrm>
        </p:spPr>
      </p:pic>
    </p:spTree>
  </p:cSld>
  <p:clrMapOvr>
    <a:masterClrMapping/>
  </p:clrMapOvr>
  <p:transition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numSld="7">
                <p:cTn id="7" fill="hold" display="0">
                  <p:stCondLst>
                    <p:cond delay="indefinite"/>
                  </p:stCondLst>
                  <p:endCondLst>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sz="4444" dirty="0" smtClean="0"/>
              <a:t>Should Maggie accept </a:t>
            </a:r>
            <a:br>
              <a:rPr lang="en-US" sz="4444" dirty="0" smtClean="0"/>
            </a:br>
            <a:r>
              <a:rPr lang="en-US" sz="4444" dirty="0" smtClean="0"/>
              <a:t>this “friend” request?</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advTm="19366"/>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advTm="3100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sz="4000" dirty="0" smtClean="0"/>
              <a:t>How should you decide </a:t>
            </a:r>
            <a:br>
              <a:rPr lang="en-US" sz="4000" dirty="0" smtClean="0"/>
            </a:br>
            <a:r>
              <a:rPr lang="en-US" sz="4000" dirty="0" smtClean="0"/>
              <a:t>who to be friends with online?</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advTm="10666"/>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advTm="2400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sz="4000" dirty="0" smtClean="0"/>
              <a:t>How does Maggie decide </a:t>
            </a:r>
            <a:br>
              <a:rPr lang="en-US" sz="4000" dirty="0" smtClean="0"/>
            </a:br>
            <a:r>
              <a:rPr lang="en-US" sz="4000" dirty="0" smtClean="0"/>
              <a:t>who her friends are?</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ransition advTm="20216"/>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76200"/>
            <a:ext cx="8042276" cy="1336956"/>
          </a:xfrm>
        </p:spPr>
        <p:txBody>
          <a:bodyPr>
            <a:normAutofit/>
          </a:bodyPr>
          <a:lstStyle/>
          <a:p>
            <a:r>
              <a:rPr lang="en-US" dirty="0" smtClean="0"/>
              <a:t>The best Internet filter is…</a:t>
            </a:r>
            <a:endParaRPr lang="en-US" dirty="0"/>
          </a:p>
        </p:txBody>
      </p:sp>
      <p:sp>
        <p:nvSpPr>
          <p:cNvPr id="3" name="Content Placeholder 2"/>
          <p:cNvSpPr>
            <a:spLocks noGrp="1"/>
          </p:cNvSpPr>
          <p:nvPr>
            <p:ph idx="1"/>
          </p:nvPr>
        </p:nvSpPr>
        <p:spPr>
          <a:xfrm>
            <a:off x="381000" y="2819401"/>
            <a:ext cx="8042276" cy="1828799"/>
          </a:xfrm>
        </p:spPr>
        <p:txBody>
          <a:bodyPr/>
          <a:lstStyle/>
          <a:p>
            <a:pPr algn="ctr">
              <a:buNone/>
            </a:pPr>
            <a:r>
              <a:rPr lang="en-US" sz="7200" dirty="0" smtClean="0"/>
              <a:t>You</a:t>
            </a:r>
            <a:endParaRPr lang="en-US" sz="7200" dirty="0"/>
          </a:p>
        </p:txBody>
      </p:sp>
      <p:pic>
        <p:nvPicPr>
          <p:cNvPr id="4" name="Picture 3" descr="boy_w_brain.jpg"/>
          <p:cNvPicPr>
            <a:picLocks noChangeAspect="1"/>
          </p:cNvPicPr>
          <p:nvPr/>
        </p:nvPicPr>
        <p:blipFill>
          <a:blip r:embed="rId3"/>
          <a:stretch>
            <a:fillRect/>
          </a:stretch>
        </p:blipFill>
        <p:spPr>
          <a:xfrm>
            <a:off x="5638800" y="4342306"/>
            <a:ext cx="3505200" cy="2515694"/>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ransition advTm="15349"/>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did Maggie learn about being safe online?</a:t>
            </a:r>
            <a:endParaRPr lang="en-US" dirty="0"/>
          </a:p>
        </p:txBody>
      </p:sp>
      <p:sp>
        <p:nvSpPr>
          <p:cNvPr id="3" name="Content Placeholder 2"/>
          <p:cNvSpPr>
            <a:spLocks noGrp="1"/>
          </p:cNvSpPr>
          <p:nvPr>
            <p:ph idx="1"/>
          </p:nvPr>
        </p:nvSpPr>
        <p:spPr/>
        <p:txBody>
          <a:bodyPr>
            <a:normAutofit/>
          </a:bodyPr>
          <a:lstStyle/>
          <a:p>
            <a:r>
              <a:rPr lang="en-US" sz="3600" dirty="0" smtClean="0"/>
              <a:t>Don’t accept “friends” that you don’t know in real life.</a:t>
            </a:r>
          </a:p>
          <a:p>
            <a:r>
              <a:rPr lang="en-US" sz="3600" dirty="0" smtClean="0"/>
              <a:t>Use privacy settings.</a:t>
            </a:r>
            <a:endParaRPr lang="en-US" sz="36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Talking to an Adult You Trust</a:t>
            </a:r>
            <a:endParaRPr lang="en-US" dirty="0"/>
          </a:p>
        </p:txBody>
      </p:sp>
      <p:sp>
        <p:nvSpPr>
          <p:cNvPr id="3" name="Title 1"/>
          <p:cNvSpPr txBox="1">
            <a:spLocks/>
          </p:cNvSpPr>
          <p:nvPr/>
        </p:nvSpPr>
        <p:spPr>
          <a:xfrm>
            <a:off x="457200" y="2209800"/>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rgbClr val="FFFF00"/>
                </a:solidFill>
                <a:effectLst>
                  <a:outerShdw blurRad="50800" dist="50800" dir="2700000" algn="tl" rotWithShape="0">
                    <a:schemeClr val="bg1">
                      <a:alpha val="30000"/>
                    </a:schemeClr>
                  </a:outerShdw>
                </a:effectLst>
                <a:uLnTx/>
                <a:uFillTx/>
                <a:latin typeface="+mj-lt"/>
                <a:ea typeface="+mj-ea"/>
                <a:cs typeface="+mj-cs"/>
              </a:rPr>
              <a:t>So, who is an adult you know that you trust?</a:t>
            </a:r>
            <a:endParaRPr kumimoji="0" lang="en-US" sz="4800" b="1" i="0" u="none" strike="noStrike" kern="1200" cap="none" spc="0" normalizeH="0" baseline="0" noProof="0" dirty="0">
              <a:ln>
                <a:noFill/>
              </a:ln>
              <a:solidFill>
                <a:srgbClr val="FFFF00"/>
              </a:solidFill>
              <a:effectLst>
                <a:outerShdw blurRad="50800" dist="50800" dir="2700000" algn="tl" rotWithShape="0">
                  <a:schemeClr val="bg1">
                    <a:alpha val="30000"/>
                  </a:schemeClr>
                </a:outerShdw>
              </a:effectLst>
              <a:uLnTx/>
              <a:uFillTx/>
              <a:latin typeface="+mj-lt"/>
              <a:ea typeface="+mj-ea"/>
              <a:cs typeface="+mj-cs"/>
            </a:endParaRPr>
          </a:p>
        </p:txBody>
      </p:sp>
    </p:spTree>
  </p:cSld>
  <p:clrMapOvr>
    <a:masterClrMapping/>
  </p:clrMapOvr>
  <p:transition>
    <p:dissolv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7-12 Adults you know &amp; trust can help you.wmv">
            <a:hlinkClick r:id="" action="ppaction://media"/>
          </p:cNvPr>
          <p:cNvPicPr>
            <a:picLocks noGrp="1"/>
          </p:cNvPicPr>
          <p:nvPr>
            <p:ph idx="1"/>
            <a:videoFile r:link="rId1"/>
          </p:nvPr>
        </p:nvPicPr>
        <p:blipFill>
          <a:blip r:embed="rId4"/>
          <a:stretch>
            <a:fillRect/>
          </a:stretch>
        </p:blipFill>
        <p:spPr>
          <a:xfrm>
            <a:off x="1422400" y="1676400"/>
            <a:ext cx="6299200" cy="4724400"/>
          </a:xfrm>
        </p:spPr>
      </p:pic>
    </p:spTree>
  </p:cSld>
  <p:clrMapOvr>
    <a:masterClrMapping/>
  </p:clrMapOvr>
  <p:transition advTm="192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numSld="13">
                <p:cTn id="7" fill="hold" display="0">
                  <p:stCondLst>
                    <p:cond delay="indefinite"/>
                  </p:stCondLst>
                  <p:endCondLst>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sz="4444" dirty="0" smtClean="0"/>
              <a:t>What are the things that Maggie really doesn’t want to see online?</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ransition advTm="1595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advTm="9766"/>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sz="4000" dirty="0" smtClean="0"/>
              <a:t>Who does Maggie talk to?</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advTm="500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advTm="4133"/>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Maggie and her Dad </a:t>
            </a:r>
            <a:br>
              <a:rPr lang="en-US" dirty="0" smtClean="0"/>
            </a:br>
            <a:r>
              <a:rPr lang="en-US" dirty="0" smtClean="0"/>
              <a:t>do to be safe?</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advTm="19416"/>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ransition advTm="7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a:xfrm>
            <a:off x="1295400" y="304800"/>
            <a:ext cx="6934200" cy="1143000"/>
          </a:xfrm>
        </p:spPr>
        <p:txBody>
          <a:bodyPr/>
          <a:lstStyle/>
          <a:p>
            <a:pPr eaLnBrk="1" hangingPunct="1"/>
            <a:r>
              <a:rPr lang="en-US" dirty="0"/>
              <a:t>Benefits of the Internet</a:t>
            </a:r>
          </a:p>
        </p:txBody>
      </p:sp>
      <p:sp>
        <p:nvSpPr>
          <p:cNvPr id="28675" name="Rectangle 1027"/>
          <p:cNvSpPr>
            <a:spLocks noGrp="1" noChangeArrowheads="1"/>
          </p:cNvSpPr>
          <p:nvPr>
            <p:ph idx="1"/>
          </p:nvPr>
        </p:nvSpPr>
        <p:spPr>
          <a:xfrm>
            <a:off x="1600200" y="1905000"/>
            <a:ext cx="6324600" cy="3810000"/>
          </a:xfrm>
        </p:spPr>
        <p:txBody>
          <a:bodyPr/>
          <a:lstStyle/>
          <a:p>
            <a:pPr eaLnBrk="1" hangingPunct="1">
              <a:lnSpc>
                <a:spcPct val="90000"/>
              </a:lnSpc>
            </a:pPr>
            <a:r>
              <a:rPr lang="en-US" dirty="0"/>
              <a:t>Accessible from</a:t>
            </a:r>
            <a:r>
              <a:rPr lang="en-US" sz="2400" dirty="0"/>
              <a:t>…</a:t>
            </a:r>
          </a:p>
          <a:p>
            <a:pPr lvl="1" eaLnBrk="1" hangingPunct="1">
              <a:lnSpc>
                <a:spcPct val="90000"/>
              </a:lnSpc>
            </a:pPr>
            <a:r>
              <a:rPr lang="en-US" sz="2000" dirty="0"/>
              <a:t>Home, school, public </a:t>
            </a:r>
            <a:r>
              <a:rPr lang="en-US" sz="2000" dirty="0" smtClean="0"/>
              <a:t>libraries…</a:t>
            </a:r>
          </a:p>
          <a:p>
            <a:pPr lvl="1" eaLnBrk="1" hangingPunct="1">
              <a:lnSpc>
                <a:spcPct val="90000"/>
              </a:lnSpc>
              <a:buFontTx/>
              <a:buNone/>
            </a:pPr>
            <a:endParaRPr lang="en-US" sz="2000" dirty="0"/>
          </a:p>
          <a:p>
            <a:pPr eaLnBrk="1" hangingPunct="1">
              <a:lnSpc>
                <a:spcPct val="90000"/>
              </a:lnSpc>
            </a:pPr>
            <a:r>
              <a:rPr lang="en-US" dirty="0"/>
              <a:t>Communicate with</a:t>
            </a:r>
            <a:r>
              <a:rPr lang="en-US" sz="2400" dirty="0"/>
              <a:t>…</a:t>
            </a:r>
          </a:p>
          <a:p>
            <a:pPr lvl="1" eaLnBrk="1" hangingPunct="1">
              <a:lnSpc>
                <a:spcPct val="90000"/>
              </a:lnSpc>
            </a:pPr>
            <a:r>
              <a:rPr lang="en-US" sz="2000" dirty="0"/>
              <a:t>Family, friends,</a:t>
            </a:r>
            <a:r>
              <a:rPr lang="en-US" sz="2000" dirty="0" smtClean="0"/>
              <a:t> &amp; other students.</a:t>
            </a:r>
          </a:p>
          <a:p>
            <a:pPr lvl="1" eaLnBrk="1" hangingPunct="1">
              <a:lnSpc>
                <a:spcPct val="90000"/>
              </a:lnSpc>
              <a:buFontTx/>
              <a:buNone/>
            </a:pPr>
            <a:endParaRPr lang="en-US" sz="2000" dirty="0"/>
          </a:p>
          <a:p>
            <a:pPr eaLnBrk="1" hangingPunct="1">
              <a:lnSpc>
                <a:spcPct val="90000"/>
              </a:lnSpc>
            </a:pPr>
            <a:r>
              <a:rPr lang="en-US" dirty="0"/>
              <a:t>Information for…</a:t>
            </a:r>
            <a:endParaRPr lang="en-US" dirty="0" smtClean="0"/>
          </a:p>
          <a:p>
            <a:pPr lvl="1">
              <a:lnSpc>
                <a:spcPct val="90000"/>
              </a:lnSpc>
            </a:pPr>
            <a:r>
              <a:rPr lang="en-US" sz="2000" dirty="0" smtClean="0"/>
              <a:t>Homework, news, entertainment…</a:t>
            </a:r>
            <a:endParaRPr lang="en-US" sz="2400" dirty="0" smtClean="0"/>
          </a:p>
          <a:p>
            <a:pPr lvl="1" eaLnBrk="1" hangingPunct="1">
              <a:lnSpc>
                <a:spcPct val="90000"/>
              </a:lnSpc>
            </a:pPr>
            <a:endParaRPr lang="en-US" sz="2000" dirty="0" smtClean="0"/>
          </a:p>
          <a:p>
            <a:pPr lvl="1" eaLnBrk="1" hangingPunct="1">
              <a:lnSpc>
                <a:spcPct val="90000"/>
              </a:lnSpc>
            </a:pPr>
            <a:endParaRPr lang="en-US" sz="2000" dirty="0"/>
          </a:p>
          <a:p>
            <a:pPr lvl="1" eaLnBrk="1" hangingPunct="1">
              <a:lnSpc>
                <a:spcPct val="90000"/>
              </a:lnSpc>
            </a:pPr>
            <a:endParaRPr lang="en-US" sz="2000" dirty="0"/>
          </a:p>
          <a:p>
            <a:pPr lvl="1" eaLnBrk="1" hangingPunct="1">
              <a:lnSpc>
                <a:spcPct val="90000"/>
              </a:lnSpc>
            </a:pPr>
            <a:endParaRPr lang="en-US" sz="2000" dirty="0"/>
          </a:p>
          <a:p>
            <a:pPr lvl="1" eaLnBrk="1" hangingPunct="1">
              <a:lnSpc>
                <a:spcPct val="90000"/>
              </a:lnSpc>
            </a:pPr>
            <a:endParaRPr lang="en-US" sz="2000" dirty="0"/>
          </a:p>
          <a:p>
            <a:pPr lvl="1" eaLnBrk="1" hangingPunct="1">
              <a:lnSpc>
                <a:spcPct val="90000"/>
              </a:lnSpc>
            </a:pPr>
            <a:endParaRPr lang="en-US" sz="2000" dirty="0"/>
          </a:p>
        </p:txBody>
      </p:sp>
      <p:pic>
        <p:nvPicPr>
          <p:cNvPr id="4" name="Picture 3" descr="school.jpg"/>
          <p:cNvPicPr>
            <a:picLocks noChangeAspect="1"/>
          </p:cNvPicPr>
          <p:nvPr/>
        </p:nvPicPr>
        <p:blipFill>
          <a:blip r:embed="rId3"/>
          <a:stretch>
            <a:fillRect/>
          </a:stretch>
        </p:blipFill>
        <p:spPr>
          <a:xfrm>
            <a:off x="6096000" y="1676400"/>
            <a:ext cx="3048000" cy="2019300"/>
          </a:xfrm>
          <a:prstGeom prst="rect">
            <a:avLst/>
          </a:prstGeom>
        </p:spPr>
      </p:pic>
      <p:pic>
        <p:nvPicPr>
          <p:cNvPr id="6" name="Picture 5" descr="Youth_Comms_computers.jpg"/>
          <p:cNvPicPr>
            <a:picLocks noChangeAspect="1"/>
          </p:cNvPicPr>
          <p:nvPr/>
        </p:nvPicPr>
        <p:blipFill>
          <a:blip r:embed="rId4"/>
          <a:stretch>
            <a:fillRect/>
          </a:stretch>
        </p:blipFill>
        <p:spPr>
          <a:xfrm>
            <a:off x="7010400" y="3733800"/>
            <a:ext cx="2133600" cy="1727200"/>
          </a:xfrm>
          <a:prstGeom prst="rect">
            <a:avLst/>
          </a:prstGeom>
        </p:spPr>
      </p:pic>
      <p:pic>
        <p:nvPicPr>
          <p:cNvPr id="7" name="Picture 6" descr="Girl_doing_homework.jpg"/>
          <p:cNvPicPr>
            <a:picLocks noChangeAspect="1"/>
          </p:cNvPicPr>
          <p:nvPr/>
        </p:nvPicPr>
        <p:blipFill>
          <a:blip r:embed="rId5"/>
          <a:stretch>
            <a:fillRect/>
          </a:stretch>
        </p:blipFill>
        <p:spPr>
          <a:xfrm>
            <a:off x="0" y="5194300"/>
            <a:ext cx="2133600" cy="16637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1"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slide(fromBottom)">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par>
                                <p:cTn id="13" presetID="12" presetClass="entr" presetSubtype="4" fill="hold" grpId="1" nodeType="withEffect">
                                  <p:stCondLst>
                                    <p:cond delay="0"/>
                                  </p:stCondLst>
                                  <p:childTnLst>
                                    <p:set>
                                      <p:cBhvr>
                                        <p:cTn id="14" dur="1" fill="hold">
                                          <p:stCondLst>
                                            <p:cond delay="0"/>
                                          </p:stCondLst>
                                        </p:cTn>
                                        <p:tgtEl>
                                          <p:spTgt spid="28675">
                                            <p:txEl>
                                              <p:pRg st="1" end="1"/>
                                            </p:txEl>
                                          </p:spTgt>
                                        </p:tgtEl>
                                        <p:attrNameLst>
                                          <p:attrName>style.visibility</p:attrName>
                                        </p:attrNameLst>
                                      </p:cBhvr>
                                      <p:to>
                                        <p:strVal val="visible"/>
                                      </p:to>
                                    </p:set>
                                    <p:animEffect transition="in" filter="slide(fromBottom)">
                                      <p:cBhvr>
                                        <p:cTn id="15" dur="500"/>
                                        <p:tgtEl>
                                          <p:spTgt spid="2867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1" nodeType="clickEffect">
                                  <p:stCondLst>
                                    <p:cond delay="0"/>
                                  </p:stCondLst>
                                  <p:childTnLst>
                                    <p:set>
                                      <p:cBhvr>
                                        <p:cTn id="19" dur="1" fill="hold">
                                          <p:stCondLst>
                                            <p:cond delay="0"/>
                                          </p:stCondLst>
                                        </p:cTn>
                                        <p:tgtEl>
                                          <p:spTgt spid="28675">
                                            <p:txEl>
                                              <p:pRg st="3" end="3"/>
                                            </p:txEl>
                                          </p:spTgt>
                                        </p:tgtEl>
                                        <p:attrNameLst>
                                          <p:attrName>style.visibility</p:attrName>
                                        </p:attrNameLst>
                                      </p:cBhvr>
                                      <p:to>
                                        <p:strVal val="visible"/>
                                      </p:to>
                                    </p:set>
                                    <p:animEffect transition="in" filter="slide(fromBottom)">
                                      <p:cBhvr>
                                        <p:cTn id="20" dur="500"/>
                                        <p:tgtEl>
                                          <p:spTgt spid="2867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lide(fromBottom)">
                                      <p:cBhvr>
                                        <p:cTn id="25" dur="500"/>
                                        <p:tgtEl>
                                          <p:spTgt spid="6"/>
                                        </p:tgtEl>
                                      </p:cBhvr>
                                    </p:animEffect>
                                  </p:childTnLst>
                                </p:cTn>
                              </p:par>
                              <p:par>
                                <p:cTn id="26" presetID="12" presetClass="entr" presetSubtype="4" fill="hold" grpId="1" nodeType="withEffect">
                                  <p:stCondLst>
                                    <p:cond delay="0"/>
                                  </p:stCondLst>
                                  <p:childTnLst>
                                    <p:set>
                                      <p:cBhvr>
                                        <p:cTn id="27" dur="1" fill="hold">
                                          <p:stCondLst>
                                            <p:cond delay="0"/>
                                          </p:stCondLst>
                                        </p:cTn>
                                        <p:tgtEl>
                                          <p:spTgt spid="28675">
                                            <p:txEl>
                                              <p:pRg st="4" end="4"/>
                                            </p:txEl>
                                          </p:spTgt>
                                        </p:tgtEl>
                                        <p:attrNameLst>
                                          <p:attrName>style.visibility</p:attrName>
                                        </p:attrNameLst>
                                      </p:cBhvr>
                                      <p:to>
                                        <p:strVal val="visible"/>
                                      </p:to>
                                    </p:set>
                                    <p:animEffect transition="in" filter="slide(fromBottom)">
                                      <p:cBhvr>
                                        <p:cTn id="28" dur="500"/>
                                        <p:tgtEl>
                                          <p:spTgt spid="2867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1" nodeType="clickEffect">
                                  <p:stCondLst>
                                    <p:cond delay="0"/>
                                  </p:stCondLst>
                                  <p:childTnLst>
                                    <p:set>
                                      <p:cBhvr>
                                        <p:cTn id="32" dur="1" fill="hold">
                                          <p:stCondLst>
                                            <p:cond delay="0"/>
                                          </p:stCondLst>
                                        </p:cTn>
                                        <p:tgtEl>
                                          <p:spTgt spid="28675">
                                            <p:txEl>
                                              <p:pRg st="6" end="6"/>
                                            </p:txEl>
                                          </p:spTgt>
                                        </p:tgtEl>
                                        <p:attrNameLst>
                                          <p:attrName>style.visibility</p:attrName>
                                        </p:attrNameLst>
                                      </p:cBhvr>
                                      <p:to>
                                        <p:strVal val="visible"/>
                                      </p:to>
                                    </p:set>
                                    <p:animEffect transition="in" filter="slide(fromBottom)">
                                      <p:cBhvr>
                                        <p:cTn id="33" dur="500"/>
                                        <p:tgtEl>
                                          <p:spTgt spid="28675">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slide(fromBottom)">
                                      <p:cBhvr>
                                        <p:cTn id="38" dur="500"/>
                                        <p:tgtEl>
                                          <p:spTgt spid="7"/>
                                        </p:tgtEl>
                                      </p:cBhvr>
                                    </p:animEffect>
                                  </p:childTnLst>
                                </p:cTn>
                              </p:par>
                              <p:par>
                                <p:cTn id="39" presetID="12" presetClass="entr" presetSubtype="4" fill="hold" grpId="1" nodeType="withEffect">
                                  <p:stCondLst>
                                    <p:cond delay="0"/>
                                  </p:stCondLst>
                                  <p:childTnLst>
                                    <p:set>
                                      <p:cBhvr>
                                        <p:cTn id="40" dur="1" fill="hold">
                                          <p:stCondLst>
                                            <p:cond delay="0"/>
                                          </p:stCondLst>
                                        </p:cTn>
                                        <p:tgtEl>
                                          <p:spTgt spid="28675">
                                            <p:txEl>
                                              <p:pRg st="7" end="7"/>
                                            </p:txEl>
                                          </p:spTgt>
                                        </p:tgtEl>
                                        <p:attrNameLst>
                                          <p:attrName>style.visibility</p:attrName>
                                        </p:attrNameLst>
                                      </p:cBhvr>
                                      <p:to>
                                        <p:strVal val="visible"/>
                                      </p:to>
                                    </p:set>
                                    <p:animEffect transition="in" filter="slide(fromBottom)">
                                      <p:cBhvr>
                                        <p:cTn id="41" dur="500"/>
                                        <p:tgtEl>
                                          <p:spTgt spid="286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sz="4000" dirty="0" smtClean="0"/>
              <a:t>What else can happen online?</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ransition advTm="2000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ransition advTm="300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So, what can you do if you see something online that makes you feel uncomfortable?</a:t>
            </a:r>
            <a:endParaRPr lang="en-US" sz="3200" dirty="0"/>
          </a:p>
        </p:txBody>
      </p:sp>
      <p:sp>
        <p:nvSpPr>
          <p:cNvPr id="3" name="Content Placeholder 2"/>
          <p:cNvSpPr>
            <a:spLocks noGrp="1"/>
          </p:cNvSpPr>
          <p:nvPr>
            <p:ph idx="1"/>
          </p:nvPr>
        </p:nvSpPr>
        <p:spPr/>
        <p:txBody>
          <a:bodyPr/>
          <a:lstStyle/>
          <a:p>
            <a:endParaRPr lang="en-US" dirty="0"/>
          </a:p>
        </p:txBody>
      </p:sp>
    </p:spTree>
  </p:cSld>
  <p:clrMapOvr>
    <a:masterClrMapping/>
  </p:clrMapOvr>
  <p:transition advTm="7533"/>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ransition advTm="1600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sz="4000" dirty="0" smtClean="0"/>
              <a:t>Who are the people </a:t>
            </a:r>
            <a:br>
              <a:rPr lang="en-US" sz="4000" dirty="0" smtClean="0"/>
            </a:br>
            <a:r>
              <a:rPr lang="en-US" sz="4000" dirty="0" smtClean="0"/>
              <a:t>that are there for you?</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ransition advTm="11533"/>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ransition advTm="7766"/>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did Maggie (and her Dad) do to be safer on the Internet?</a:t>
            </a:r>
            <a:endParaRPr lang="en-US" dirty="0"/>
          </a:p>
        </p:txBody>
      </p:sp>
      <p:sp>
        <p:nvSpPr>
          <p:cNvPr id="3" name="Content Placeholder 2"/>
          <p:cNvSpPr>
            <a:spLocks noGrp="1"/>
          </p:cNvSpPr>
          <p:nvPr>
            <p:ph idx="1"/>
          </p:nvPr>
        </p:nvSpPr>
        <p:spPr/>
        <p:txBody>
          <a:bodyPr>
            <a:normAutofit fontScale="92500"/>
          </a:bodyPr>
          <a:lstStyle/>
          <a:p>
            <a:r>
              <a:rPr lang="en-US" sz="3600" dirty="0" smtClean="0"/>
              <a:t>Use of the Google filter.</a:t>
            </a:r>
          </a:p>
          <a:p>
            <a:r>
              <a:rPr lang="en-US" sz="3600" dirty="0" smtClean="0"/>
              <a:t>Installed a software filtering system to block unwanted content.</a:t>
            </a:r>
          </a:p>
          <a:p>
            <a:r>
              <a:rPr lang="en-US" sz="3600" dirty="0" smtClean="0"/>
              <a:t>Agreed on G and PG content.</a:t>
            </a:r>
          </a:p>
          <a:p>
            <a:r>
              <a:rPr lang="en-US" sz="3600" dirty="0" smtClean="0"/>
              <a:t>Told a person she trusted when something made her feel uncomfortable.</a:t>
            </a:r>
            <a:endParaRPr lang="en-US" sz="36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Ways to Stay Safe Online</a:t>
            </a:r>
            <a:endParaRPr lang="en-US" dirty="0"/>
          </a:p>
        </p:txBody>
      </p:sp>
      <p:sp>
        <p:nvSpPr>
          <p:cNvPr id="3" name="Content Placeholder 2"/>
          <p:cNvSpPr>
            <a:spLocks noGrp="1"/>
          </p:cNvSpPr>
          <p:nvPr>
            <p:ph idx="1"/>
          </p:nvPr>
        </p:nvSpPr>
        <p:spPr/>
        <p:txBody>
          <a:bodyPr/>
          <a:lstStyle/>
          <a:p>
            <a:pPr marL="457200" indent="-457200">
              <a:buFont typeface="+mj-lt"/>
              <a:buAutoNum type="arabicParenR"/>
            </a:pPr>
            <a:r>
              <a:rPr lang="en-US" dirty="0" smtClean="0"/>
              <a:t>Talk about it.</a:t>
            </a:r>
          </a:p>
          <a:p>
            <a:pPr marL="457200" indent="-457200">
              <a:buFont typeface="+mj-lt"/>
              <a:buAutoNum type="arabicParenR"/>
            </a:pPr>
            <a:r>
              <a:rPr lang="en-US" dirty="0" smtClean="0"/>
              <a:t>Implement Safety Tools.</a:t>
            </a:r>
          </a:p>
          <a:p>
            <a:pPr marL="457200" indent="-457200">
              <a:buFont typeface="+mj-lt"/>
              <a:buAutoNum type="arabicParenR"/>
            </a:pPr>
            <a:r>
              <a:rPr lang="en-US" dirty="0" smtClean="0"/>
              <a:t>Avoid Isolation.</a:t>
            </a:r>
          </a:p>
          <a:p>
            <a:pPr marL="457200" indent="-457200">
              <a:buFont typeface="+mj-lt"/>
              <a:buAutoNum type="arabicParenR"/>
            </a:pPr>
            <a:r>
              <a:rPr lang="en-US" dirty="0" smtClean="0"/>
              <a:t>Guard Personal Information.</a:t>
            </a:r>
          </a:p>
          <a:p>
            <a:pPr marL="457200" indent="-457200">
              <a:buFont typeface="+mj-lt"/>
              <a:buAutoNum type="arabicParenR"/>
            </a:pPr>
            <a:r>
              <a:rPr lang="en-US" dirty="0" smtClean="0"/>
              <a:t>Don’t respond, save the evidence, and report it.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5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anim calcmode="lin" valueType="num">
                                      <p:cBhvr>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45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50" accel="100000" fill="hold">
                                          <p:stCondLst>
                                            <p:cond delay="45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anim calcmode="lin" valueType="num">
                                      <p:cBhvr>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45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50" accel="100000" fill="hold">
                                          <p:stCondLst>
                                            <p:cond delay="45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anim calcmode="lin" valueType="num">
                                      <p:cBhvr>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45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50" accel="100000" fill="hold">
                                          <p:stCondLst>
                                            <p:cond delay="45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anim calcmode="lin" valueType="num">
                                      <p:cBhvr>
                                        <p:cTn id="4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45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50" accel="100000" fill="hold">
                                          <p:stCondLst>
                                            <p:cond delay="45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have we learned </a:t>
            </a:r>
            <a:br>
              <a:rPr lang="en-US" dirty="0" smtClean="0"/>
            </a:br>
            <a:r>
              <a:rPr lang="en-US" dirty="0" smtClean="0"/>
              <a:t>about today?</a:t>
            </a:r>
            <a:endParaRPr lang="en-US" dirty="0"/>
          </a:p>
        </p:txBody>
      </p:sp>
      <p:sp>
        <p:nvSpPr>
          <p:cNvPr id="3" name="Content Placeholder 2"/>
          <p:cNvSpPr>
            <a:spLocks noGrp="1"/>
          </p:cNvSpPr>
          <p:nvPr>
            <p:ph sz="half" idx="1"/>
          </p:nvPr>
        </p:nvSpPr>
        <p:spPr/>
        <p:txBody>
          <a:bodyPr/>
          <a:lstStyle/>
          <a:p>
            <a:r>
              <a:rPr lang="en-US" dirty="0" smtClean="0"/>
              <a:t>Utah Statistics</a:t>
            </a:r>
          </a:p>
          <a:p>
            <a:r>
              <a:rPr lang="en-US" dirty="0" smtClean="0"/>
              <a:t>Benefits &amp; Dangers</a:t>
            </a:r>
          </a:p>
          <a:p>
            <a:r>
              <a:rPr lang="en-US" dirty="0" smtClean="0"/>
              <a:t>Profile of a Teenager</a:t>
            </a:r>
          </a:p>
          <a:p>
            <a:r>
              <a:rPr lang="en-US" dirty="0" smtClean="0"/>
              <a:t>Potential Risks</a:t>
            </a:r>
          </a:p>
          <a:p>
            <a:r>
              <a:rPr lang="en-US" dirty="0" smtClean="0"/>
              <a:t>Cell Phones &amp; Photos</a:t>
            </a:r>
          </a:p>
          <a:p>
            <a:r>
              <a:rPr lang="en-US" dirty="0" smtClean="0"/>
              <a:t>Posting a Picture</a:t>
            </a:r>
            <a:endParaRPr lang="en-US" dirty="0"/>
          </a:p>
        </p:txBody>
      </p:sp>
      <p:sp>
        <p:nvSpPr>
          <p:cNvPr id="4" name="Content Placeholder 3"/>
          <p:cNvSpPr>
            <a:spLocks noGrp="1"/>
          </p:cNvSpPr>
          <p:nvPr>
            <p:ph sz="half" idx="2"/>
          </p:nvPr>
        </p:nvSpPr>
        <p:spPr/>
        <p:txBody>
          <a:bodyPr/>
          <a:lstStyle/>
          <a:p>
            <a:r>
              <a:rPr lang="en-US" dirty="0" smtClean="0"/>
              <a:t>Cyber-bullying</a:t>
            </a:r>
          </a:p>
          <a:p>
            <a:r>
              <a:rPr lang="en-US" dirty="0" smtClean="0"/>
              <a:t>Personal Information</a:t>
            </a:r>
          </a:p>
          <a:p>
            <a:r>
              <a:rPr lang="en-US" dirty="0" smtClean="0"/>
              <a:t>Online Friends</a:t>
            </a:r>
          </a:p>
          <a:p>
            <a:r>
              <a:rPr lang="en-US" dirty="0" smtClean="0"/>
              <a:t>Talking to an Adult you Trust</a:t>
            </a:r>
          </a:p>
          <a:p>
            <a:r>
              <a:rPr lang="en-US" dirty="0" smtClean="0"/>
              <a:t>Five Ways to Stay Safer Online</a:t>
            </a:r>
          </a:p>
          <a:p>
            <a:endParaRPr lang="en-US" dirty="0"/>
          </a:p>
        </p:txBody>
      </p:sp>
    </p:spTree>
  </p:cSld>
  <p:clrMapOvr>
    <a:masterClrMapping/>
  </p:clrMapOvr>
  <p:transition>
    <p:dissolv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 learn more, go to:</a:t>
            </a:r>
            <a:endParaRPr lang="en-US" dirty="0"/>
          </a:p>
        </p:txBody>
      </p:sp>
      <p:sp>
        <p:nvSpPr>
          <p:cNvPr id="3" name="Content Placeholder 2"/>
          <p:cNvSpPr>
            <a:spLocks noGrp="1"/>
          </p:cNvSpPr>
          <p:nvPr>
            <p:ph idx="1"/>
          </p:nvPr>
        </p:nvSpPr>
        <p:spPr/>
        <p:txBody>
          <a:bodyPr/>
          <a:lstStyle/>
          <a:p>
            <a:endParaRPr lang="en-US"/>
          </a:p>
        </p:txBody>
      </p:sp>
      <p:pic>
        <p:nvPicPr>
          <p:cNvPr id="4" name="Picture 2" descr="netsafe_utah_logo_rgb"/>
          <p:cNvPicPr>
            <a:picLocks noChangeAspect="1" noChangeArrowheads="1"/>
          </p:cNvPicPr>
          <p:nvPr/>
        </p:nvPicPr>
        <p:blipFill>
          <a:blip r:embed="rId3"/>
          <a:srcRect/>
          <a:stretch>
            <a:fillRect/>
          </a:stretch>
        </p:blipFill>
        <p:spPr bwMode="auto">
          <a:xfrm>
            <a:off x="990600" y="2052637"/>
            <a:ext cx="7162800" cy="3128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1600200" y="228600"/>
            <a:ext cx="5867400" cy="1143000"/>
          </a:xfrm>
        </p:spPr>
        <p:txBody>
          <a:bodyPr>
            <a:normAutofit fontScale="90000"/>
          </a:bodyPr>
          <a:lstStyle/>
          <a:p>
            <a:pPr eaLnBrk="1" hangingPunct="1"/>
            <a:r>
              <a:rPr lang="en-US" dirty="0">
                <a:solidFill>
                  <a:schemeClr val="accent4"/>
                </a:solidFill>
              </a:rPr>
              <a:t>Dangers </a:t>
            </a:r>
            <a:r>
              <a:rPr lang="en-US" dirty="0"/>
              <a:t>of the</a:t>
            </a:r>
            <a:r>
              <a:rPr lang="en-US" dirty="0" smtClean="0"/>
              <a:t> Internet</a:t>
            </a:r>
            <a:endParaRPr lang="en-US" dirty="0"/>
          </a:p>
        </p:txBody>
      </p:sp>
      <p:sp>
        <p:nvSpPr>
          <p:cNvPr id="29699" name="Rectangle 1027"/>
          <p:cNvSpPr>
            <a:spLocks noGrp="1" noChangeArrowheads="1"/>
          </p:cNvSpPr>
          <p:nvPr>
            <p:ph idx="1"/>
          </p:nvPr>
        </p:nvSpPr>
        <p:spPr>
          <a:xfrm>
            <a:off x="1447800" y="2057400"/>
            <a:ext cx="6781800" cy="3733800"/>
          </a:xfrm>
        </p:spPr>
        <p:txBody>
          <a:bodyPr/>
          <a:lstStyle/>
          <a:p>
            <a:pPr eaLnBrk="1" hangingPunct="1">
              <a:lnSpc>
                <a:spcPct val="90000"/>
              </a:lnSpc>
            </a:pPr>
            <a:r>
              <a:rPr lang="en-US" dirty="0"/>
              <a:t>Accessible from…</a:t>
            </a:r>
            <a:endParaRPr lang="en-US" dirty="0" smtClean="0"/>
          </a:p>
          <a:p>
            <a:pPr lvl="1" eaLnBrk="1" hangingPunct="1">
              <a:lnSpc>
                <a:spcPct val="90000"/>
              </a:lnSpc>
            </a:pPr>
            <a:r>
              <a:rPr lang="en-US" sz="2000" dirty="0" smtClean="0"/>
              <a:t>Virtually everywhere.</a:t>
            </a:r>
          </a:p>
          <a:p>
            <a:pPr lvl="1" eaLnBrk="1" hangingPunct="1">
              <a:lnSpc>
                <a:spcPct val="90000"/>
              </a:lnSpc>
              <a:buFontTx/>
              <a:buNone/>
            </a:pPr>
            <a:endParaRPr lang="en-US" sz="2000" dirty="0"/>
          </a:p>
          <a:p>
            <a:pPr eaLnBrk="1" hangingPunct="1">
              <a:lnSpc>
                <a:spcPct val="90000"/>
              </a:lnSpc>
            </a:pPr>
            <a:r>
              <a:rPr lang="en-US" dirty="0"/>
              <a:t>Communicate with…</a:t>
            </a:r>
          </a:p>
          <a:p>
            <a:pPr lvl="1" eaLnBrk="1" hangingPunct="1">
              <a:lnSpc>
                <a:spcPct val="90000"/>
              </a:lnSpc>
            </a:pPr>
            <a:r>
              <a:rPr lang="en-US" sz="2000" dirty="0"/>
              <a:t>Family, friends</a:t>
            </a:r>
            <a:r>
              <a:rPr lang="en-US" sz="2000" dirty="0" smtClean="0"/>
              <a:t>, predators…</a:t>
            </a:r>
          </a:p>
          <a:p>
            <a:pPr lvl="1" eaLnBrk="1" hangingPunct="1">
              <a:lnSpc>
                <a:spcPct val="90000"/>
              </a:lnSpc>
            </a:pPr>
            <a:endParaRPr lang="en-US" sz="2000" dirty="0" smtClean="0"/>
          </a:p>
          <a:p>
            <a:pPr eaLnBrk="1" hangingPunct="1">
              <a:lnSpc>
                <a:spcPct val="90000"/>
              </a:lnSpc>
            </a:pPr>
            <a:r>
              <a:rPr lang="en-US" dirty="0"/>
              <a:t>Information including…</a:t>
            </a:r>
          </a:p>
          <a:p>
            <a:pPr lvl="1" eaLnBrk="1" hangingPunct="1">
              <a:lnSpc>
                <a:spcPct val="90000"/>
              </a:lnSpc>
            </a:pPr>
            <a:r>
              <a:rPr lang="en-US" sz="2000" dirty="0"/>
              <a:t>Pornography, violence, </a:t>
            </a:r>
            <a:r>
              <a:rPr lang="en-US" sz="2000" dirty="0" smtClean="0"/>
              <a:t>drugs…</a:t>
            </a:r>
          </a:p>
          <a:p>
            <a:pPr eaLnBrk="1" hangingPunct="1">
              <a:lnSpc>
                <a:spcPct val="90000"/>
              </a:lnSpc>
            </a:pPr>
            <a:endParaRPr lang="en-US" sz="2400" dirty="0"/>
          </a:p>
          <a:p>
            <a:pPr lvl="1" eaLnBrk="1" hangingPunct="1">
              <a:lnSpc>
                <a:spcPct val="90000"/>
              </a:lnSpc>
            </a:pPr>
            <a:endParaRPr lang="en-US" sz="2000" dirty="0"/>
          </a:p>
          <a:p>
            <a:pPr lvl="1" eaLnBrk="1" hangingPunct="1">
              <a:lnSpc>
                <a:spcPct val="90000"/>
              </a:lnSpc>
            </a:pPr>
            <a:endParaRPr lang="en-US" sz="2000" dirty="0"/>
          </a:p>
          <a:p>
            <a:pPr lvl="1" eaLnBrk="1" hangingPunct="1">
              <a:lnSpc>
                <a:spcPct val="90000"/>
              </a:lnSpc>
            </a:pPr>
            <a:endParaRPr lang="en-US" sz="2000" dirty="0"/>
          </a:p>
          <a:p>
            <a:pPr lvl="1" eaLnBrk="1" hangingPunct="1">
              <a:lnSpc>
                <a:spcPct val="90000"/>
              </a:lnSpc>
            </a:pPr>
            <a:endParaRPr lang="en-US" sz="2000" dirty="0"/>
          </a:p>
          <a:p>
            <a:pPr lvl="1" eaLnBrk="1" hangingPunct="1">
              <a:lnSpc>
                <a:spcPct val="90000"/>
              </a:lnSpc>
            </a:pPr>
            <a:endParaRPr lang="en-US" sz="2000" dirty="0"/>
          </a:p>
          <a:p>
            <a:pPr lvl="1" eaLnBrk="1" hangingPunct="1">
              <a:lnSpc>
                <a:spcPct val="90000"/>
              </a:lnSpc>
            </a:pPr>
            <a:endParaRPr lang="en-US" sz="2000" dirty="0"/>
          </a:p>
        </p:txBody>
      </p:sp>
      <p:pic>
        <p:nvPicPr>
          <p:cNvPr id="6" name="Picture 5" descr="Teen_sunglasses_fb.jpg"/>
          <p:cNvPicPr>
            <a:picLocks noChangeAspect="1"/>
          </p:cNvPicPr>
          <p:nvPr/>
        </p:nvPicPr>
        <p:blipFill>
          <a:blip r:embed="rId3"/>
          <a:stretch>
            <a:fillRect/>
          </a:stretch>
        </p:blipFill>
        <p:spPr>
          <a:xfrm>
            <a:off x="6771190" y="3886200"/>
            <a:ext cx="2372810" cy="2343150"/>
          </a:xfrm>
          <a:prstGeom prst="rect">
            <a:avLst/>
          </a:prstGeom>
        </p:spPr>
      </p:pic>
      <p:pic>
        <p:nvPicPr>
          <p:cNvPr id="7" name="Picture 6" descr="Dangers_Info.jpg"/>
          <p:cNvPicPr>
            <a:picLocks noChangeAspect="1"/>
          </p:cNvPicPr>
          <p:nvPr/>
        </p:nvPicPr>
        <p:blipFill>
          <a:blip r:embed="rId4"/>
          <a:stretch>
            <a:fillRect/>
          </a:stretch>
        </p:blipFill>
        <p:spPr>
          <a:xfrm>
            <a:off x="0" y="5312410"/>
            <a:ext cx="2178612" cy="1545590"/>
          </a:xfrm>
          <a:prstGeom prst="rect">
            <a:avLst/>
          </a:prstGeom>
        </p:spPr>
      </p:pic>
      <p:pic>
        <p:nvPicPr>
          <p:cNvPr id="10" name="Picture 9" descr="earth_4Computers.jpg"/>
          <p:cNvPicPr>
            <a:picLocks noChangeAspect="1"/>
          </p:cNvPicPr>
          <p:nvPr/>
        </p:nvPicPr>
        <p:blipFill>
          <a:blip r:embed="rId5"/>
          <a:stretch>
            <a:fillRect/>
          </a:stretch>
        </p:blipFill>
        <p:spPr>
          <a:xfrm>
            <a:off x="7543800" y="1676400"/>
            <a:ext cx="1600200" cy="21336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slide(fromBottom)">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lide(fromBottom)">
                                      <p:cBhvr>
                                        <p:cTn id="12" dur="500"/>
                                        <p:tgtEl>
                                          <p:spTgt spid="10"/>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29699">
                                            <p:txEl>
                                              <p:pRg st="1" end="1"/>
                                            </p:txEl>
                                          </p:spTgt>
                                        </p:tgtEl>
                                        <p:attrNameLst>
                                          <p:attrName>style.visibility</p:attrName>
                                        </p:attrNameLst>
                                      </p:cBhvr>
                                      <p:to>
                                        <p:strVal val="visible"/>
                                      </p:to>
                                    </p:set>
                                    <p:animEffect transition="in" filter="slide(fromBottom)">
                                      <p:cBhvr>
                                        <p:cTn id="15" dur="500"/>
                                        <p:tgtEl>
                                          <p:spTgt spid="2969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29699">
                                            <p:txEl>
                                              <p:pRg st="3" end="3"/>
                                            </p:txEl>
                                          </p:spTgt>
                                        </p:tgtEl>
                                        <p:attrNameLst>
                                          <p:attrName>style.visibility</p:attrName>
                                        </p:attrNameLst>
                                      </p:cBhvr>
                                      <p:to>
                                        <p:strVal val="visible"/>
                                      </p:to>
                                    </p:set>
                                    <p:animEffect transition="in" filter="slide(fromBottom)">
                                      <p:cBhvr>
                                        <p:cTn id="20" dur="500"/>
                                        <p:tgtEl>
                                          <p:spTgt spid="2969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lide(fromBottom)">
                                      <p:cBhvr>
                                        <p:cTn id="25" dur="500"/>
                                        <p:tgtEl>
                                          <p:spTgt spid="6"/>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29699">
                                            <p:txEl>
                                              <p:pRg st="4" end="4"/>
                                            </p:txEl>
                                          </p:spTgt>
                                        </p:tgtEl>
                                        <p:attrNameLst>
                                          <p:attrName>style.visibility</p:attrName>
                                        </p:attrNameLst>
                                      </p:cBhvr>
                                      <p:to>
                                        <p:strVal val="visible"/>
                                      </p:to>
                                    </p:set>
                                    <p:animEffect transition="in" filter="slide(fromBottom)">
                                      <p:cBhvr>
                                        <p:cTn id="28" dur="500"/>
                                        <p:tgtEl>
                                          <p:spTgt spid="29699">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29699">
                                            <p:txEl>
                                              <p:pRg st="6" end="6"/>
                                            </p:txEl>
                                          </p:spTgt>
                                        </p:tgtEl>
                                        <p:attrNameLst>
                                          <p:attrName>style.visibility</p:attrName>
                                        </p:attrNameLst>
                                      </p:cBhvr>
                                      <p:to>
                                        <p:strVal val="visible"/>
                                      </p:to>
                                    </p:set>
                                    <p:animEffect transition="in" filter="slide(fromBottom)">
                                      <p:cBhvr>
                                        <p:cTn id="33" dur="500"/>
                                        <p:tgtEl>
                                          <p:spTgt spid="29699">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slide(fromBottom)">
                                      <p:cBhvr>
                                        <p:cTn id="38" dur="500"/>
                                        <p:tgtEl>
                                          <p:spTgt spid="7"/>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29699">
                                            <p:txEl>
                                              <p:pRg st="7" end="7"/>
                                            </p:txEl>
                                          </p:spTgt>
                                        </p:tgtEl>
                                        <p:attrNameLst>
                                          <p:attrName>style.visibility</p:attrName>
                                        </p:attrNameLst>
                                      </p:cBhvr>
                                      <p:to>
                                        <p:strVal val="visible"/>
                                      </p:to>
                                    </p:set>
                                    <p:animEffect transition="in" filter="slide(fromBottom)">
                                      <p:cBhvr>
                                        <p:cTn id="41" dur="500"/>
                                        <p:tgtEl>
                                          <p:spTgt spid="296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Focus.thmx</Template>
  <TotalTime>13326</TotalTime>
  <Words>2483</Words>
  <Application>Microsoft Office PowerPoint</Application>
  <PresentationFormat>On-screen Show (4:3)</PresentationFormat>
  <Paragraphs>344</Paragraphs>
  <Slides>90</Slides>
  <Notes>31</Notes>
  <HiddenSlides>0</HiddenSlides>
  <MMClips>11</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Focus</vt:lpstr>
      <vt:lpstr>Being Good Digital Citizens with Today’s Technologies</vt:lpstr>
      <vt:lpstr>Today’s Presentation:</vt:lpstr>
      <vt:lpstr>Utah Statistics</vt:lpstr>
      <vt:lpstr>NetSafe Utah Introduction</vt:lpstr>
      <vt:lpstr>What do we learn from this video?</vt:lpstr>
      <vt:lpstr>What is the best Internet filter  in the world?</vt:lpstr>
      <vt:lpstr>The best Internet filter is…</vt:lpstr>
      <vt:lpstr>Benefits of the Internet</vt:lpstr>
      <vt:lpstr>Dangers of the Internet</vt:lpstr>
      <vt:lpstr>Why teenagers can be vulnerable? Profile of a teenager</vt:lpstr>
      <vt:lpstr>Chatroom Exchange</vt:lpstr>
      <vt:lpstr>Julie’s Journey</vt:lpstr>
      <vt:lpstr>Potential Risks</vt:lpstr>
      <vt:lpstr>How to Reduce Your Risk  on the Internet</vt:lpstr>
      <vt:lpstr>Cell Phones</vt:lpstr>
      <vt:lpstr>Teens and Mobile Phones</vt:lpstr>
      <vt:lpstr>The % of teens who contact their friends daily by different methods, by age</vt:lpstr>
      <vt:lpstr>Having a cell phone is a privilege, not a right.</vt:lpstr>
      <vt:lpstr>Cell Phones and Photos</vt:lpstr>
      <vt:lpstr>Cell Phones and Photos</vt:lpstr>
      <vt:lpstr>Think before you post</vt:lpstr>
      <vt:lpstr>Posting a Picture</vt:lpstr>
      <vt:lpstr>Slide 23</vt:lpstr>
      <vt:lpstr>Is Maggie making a good choice here? </vt:lpstr>
      <vt:lpstr> </vt:lpstr>
      <vt:lpstr>What can be some consequences  for posting a picture? </vt:lpstr>
      <vt:lpstr> </vt:lpstr>
      <vt:lpstr>What kinds of pictures  should you post?</vt:lpstr>
      <vt:lpstr>Slide 29</vt:lpstr>
      <vt:lpstr>What are some other things  that could happen? </vt:lpstr>
      <vt:lpstr>Slide 31</vt:lpstr>
      <vt:lpstr>How might these pictures  effect Maggie’s future?</vt:lpstr>
      <vt:lpstr>Slide 33</vt:lpstr>
      <vt:lpstr>What do we learn from Maggie’s posting of pictures?</vt:lpstr>
      <vt:lpstr>What is Cyber-bullying?</vt:lpstr>
      <vt:lpstr>Cyber-bullying – Example</vt:lpstr>
      <vt:lpstr>Cyber-bullying vs Bullying</vt:lpstr>
      <vt:lpstr>Slide 38</vt:lpstr>
      <vt:lpstr>What does Lamer Bill do  to threaten and harass Joe? </vt:lpstr>
      <vt:lpstr>Slide 40</vt:lpstr>
      <vt:lpstr>Wanting to skip school is a  symptom of cyber-bullying. </vt:lpstr>
      <vt:lpstr>Slide 42</vt:lpstr>
      <vt:lpstr>Where can cyber-bullying happen? </vt:lpstr>
      <vt:lpstr>Slide 44</vt:lpstr>
      <vt:lpstr>What does Joe do with the threatening texts &amp; emails? </vt:lpstr>
      <vt:lpstr>Slide 46</vt:lpstr>
      <vt:lpstr>What did Joe do with the “evidence”? </vt:lpstr>
      <vt:lpstr>Slide 48</vt:lpstr>
      <vt:lpstr>How can we stop cyber-bullying?</vt:lpstr>
      <vt:lpstr>Rule of Thumb</vt:lpstr>
      <vt:lpstr>What about  Personal Information?</vt:lpstr>
      <vt:lpstr>Slide 52</vt:lpstr>
      <vt:lpstr>What are some examples of personal information? </vt:lpstr>
      <vt:lpstr>Slide 54</vt:lpstr>
      <vt:lpstr>What can happen when someone gets Joe and Maggie’s personal information?</vt:lpstr>
      <vt:lpstr>Slide 56</vt:lpstr>
      <vt:lpstr>What does Joe and Maggie do to keep their personal information safe? </vt:lpstr>
      <vt:lpstr>Slide 58</vt:lpstr>
      <vt:lpstr>When it is okay  to give out personal information?</vt:lpstr>
      <vt:lpstr> </vt:lpstr>
      <vt:lpstr>Why should we keep our personal information safe?</vt:lpstr>
      <vt:lpstr>What can we learn about keeping our personal information safe?</vt:lpstr>
      <vt:lpstr>Online Friends</vt:lpstr>
      <vt:lpstr>Slide 64</vt:lpstr>
      <vt:lpstr>Should Maggie accept  this “friend” request? </vt:lpstr>
      <vt:lpstr> </vt:lpstr>
      <vt:lpstr>How should you decide  who to be friends with online? </vt:lpstr>
      <vt:lpstr> </vt:lpstr>
      <vt:lpstr>How does Maggie decide  who her friends are? </vt:lpstr>
      <vt:lpstr>Slide 70</vt:lpstr>
      <vt:lpstr>What did Maggie learn about being safe online?</vt:lpstr>
      <vt:lpstr>Talking to an Adult You Trust</vt:lpstr>
      <vt:lpstr>Slide 73</vt:lpstr>
      <vt:lpstr>What are the things that Maggie really doesn’t want to see online? </vt:lpstr>
      <vt:lpstr> </vt:lpstr>
      <vt:lpstr>Who does Maggie talk to? </vt:lpstr>
      <vt:lpstr> </vt:lpstr>
      <vt:lpstr>What do Maggie and her Dad  do to be safe?</vt:lpstr>
      <vt:lpstr>Slide 79</vt:lpstr>
      <vt:lpstr>What else can happen online? </vt:lpstr>
      <vt:lpstr>Slide 81</vt:lpstr>
      <vt:lpstr>So, what can you do if you see something online that makes you feel uncomfortable?</vt:lpstr>
      <vt:lpstr>Slide 83</vt:lpstr>
      <vt:lpstr>Who are the people  that are there for you? </vt:lpstr>
      <vt:lpstr>Slide 85</vt:lpstr>
      <vt:lpstr>What did Maggie (and her Dad) do to be safer on the Internet?</vt:lpstr>
      <vt:lpstr>Five Ways to Stay Safe Online</vt:lpstr>
      <vt:lpstr>What have we learned  about today?</vt:lpstr>
      <vt:lpstr>To learn more, go to:</vt:lpstr>
      <vt:lpstr>Questions?</vt:lpstr>
    </vt:vector>
  </TitlesOfParts>
  <Company>University of Utah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 Cline </dc:creator>
  <cp:lastModifiedBy>Rick Cline</cp:lastModifiedBy>
  <cp:revision>95</cp:revision>
  <dcterms:created xsi:type="dcterms:W3CDTF">2010-12-15T21:43:49Z</dcterms:created>
  <dcterms:modified xsi:type="dcterms:W3CDTF">2011-06-14T16:05:46Z</dcterms:modified>
</cp:coreProperties>
</file>